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7"/>
  </p:notesMasterIdLst>
  <p:sldIdLst>
    <p:sldId id="259" r:id="rId2"/>
    <p:sldId id="257" r:id="rId3"/>
    <p:sldId id="260" r:id="rId4"/>
    <p:sldId id="263" r:id="rId5"/>
    <p:sldId id="264" r:id="rId6"/>
    <p:sldId id="265" r:id="rId7"/>
    <p:sldId id="261" r:id="rId8"/>
    <p:sldId id="284" r:id="rId9"/>
    <p:sldId id="278" r:id="rId10"/>
    <p:sldId id="286" r:id="rId11"/>
    <p:sldId id="287" r:id="rId12"/>
    <p:sldId id="289" r:id="rId13"/>
    <p:sldId id="288" r:id="rId14"/>
    <p:sldId id="290" r:id="rId15"/>
    <p:sldId id="291" r:id="rId16"/>
    <p:sldId id="279" r:id="rId17"/>
    <p:sldId id="266" r:id="rId18"/>
    <p:sldId id="267" r:id="rId19"/>
    <p:sldId id="268" r:id="rId20"/>
    <p:sldId id="269" r:id="rId21"/>
    <p:sldId id="270" r:id="rId22"/>
    <p:sldId id="280" r:id="rId23"/>
    <p:sldId id="283" r:id="rId24"/>
    <p:sldId id="271" r:id="rId25"/>
    <p:sldId id="273" r:id="rId26"/>
    <p:sldId id="272" r:id="rId27"/>
    <p:sldId id="274" r:id="rId28"/>
    <p:sldId id="281" r:id="rId29"/>
    <p:sldId id="282" r:id="rId30"/>
    <p:sldId id="285" r:id="rId31"/>
    <p:sldId id="262" r:id="rId32"/>
    <p:sldId id="275" r:id="rId33"/>
    <p:sldId id="276" r:id="rId34"/>
    <p:sldId id="277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141CEB9-7D6A-44BC-AD81-28C990B82BDA}">
          <p14:sldIdLst>
            <p14:sldId id="259"/>
            <p14:sldId id="257"/>
            <p14:sldId id="260"/>
          </p14:sldIdLst>
        </p14:section>
        <p14:section name="popis javu" id="{C6C1B516-D664-4263-B32F-78896355CC1F}">
          <p14:sldIdLst>
            <p14:sldId id="263"/>
            <p14:sldId id="264"/>
            <p14:sldId id="265"/>
            <p14:sldId id="261"/>
          </p14:sldIdLst>
        </p14:section>
        <p14:section name="matematická odbočka" id="{57383A75-7C6F-405C-AB66-A0C8B48CA5EE}">
          <p14:sldIdLst>
            <p14:sldId id="284"/>
            <p14:sldId id="278"/>
            <p14:sldId id="286"/>
            <p14:sldId id="287"/>
            <p14:sldId id="289"/>
            <p14:sldId id="288"/>
            <p14:sldId id="290"/>
            <p14:sldId id="291"/>
          </p14:sldIdLst>
        </p14:section>
        <p14:section name="teória" id="{5549460B-AA5B-4379-A9FE-7C3EDF7F906D}">
          <p14:sldIdLst>
            <p14:sldId id="279"/>
            <p14:sldId id="266"/>
            <p14:sldId id="267"/>
            <p14:sldId id="268"/>
            <p14:sldId id="269"/>
            <p14:sldId id="270"/>
          </p14:sldIdLst>
        </p14:section>
        <p14:section name="tipy k experimentom" id="{3E1EF606-3965-4D06-BDED-00CA45B96B74}">
          <p14:sldIdLst>
            <p14:sldId id="280"/>
            <p14:sldId id="283"/>
            <p14:sldId id="271"/>
            <p14:sldId id="273"/>
            <p14:sldId id="272"/>
            <p14:sldId id="274"/>
          </p14:sldIdLst>
        </p14:section>
        <p14:section name="záver" id="{76A571A4-54E5-49FE-9E13-EB45BB1726E9}">
          <p14:sldIdLst>
            <p14:sldId id="281"/>
            <p14:sldId id="282"/>
          </p14:sldIdLst>
        </p14:section>
        <p14:section name="appendix" id="{1E7C8B90-A505-4A0E-8646-3B818D23D61A}">
          <p14:sldIdLst>
            <p14:sldId id="285"/>
            <p14:sldId id="262"/>
            <p14:sldId id="275"/>
            <p14:sldId id="276"/>
            <p14:sldId id="27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5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DFE36-7128-4022-8E39-0091142BD83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53CE-36E1-429E-AB89-45D0822E0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2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72753" y="2793600"/>
            <a:ext cx="4398493" cy="37692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239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0400" y="226800"/>
            <a:ext cx="2901600" cy="63360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MASKOT </a:t>
            </a:r>
            <a:r>
              <a:rPr lang="sk-SK" dirty="0"/>
              <a:t>LORA</a:t>
            </a:r>
            <a:endParaRPr lang="en-US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xmlns="" id="{F8D30E2C-5746-7374-63AB-D712007BCB57}"/>
              </a:ext>
            </a:extLst>
          </p:cNvPr>
          <p:cNvSpPr/>
          <p:nvPr userDrawn="1"/>
        </p:nvSpPr>
        <p:spPr>
          <a:xfrm>
            <a:off x="0" y="0"/>
            <a:ext cx="2194560" cy="8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3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6598565-9499-4115-BBFD-A2FAB1EBD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00" y="342000"/>
            <a:ext cx="7886700" cy="925200"/>
          </a:xfrm>
          <a:prstGeom prst="rect">
            <a:avLst/>
          </a:prstGeom>
        </p:spPr>
        <p:txBody>
          <a:bodyPr anchor="ctr" anchorCtr="0"/>
          <a:lstStyle>
            <a:lvl1pPr>
              <a:defRPr sz="5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CONCLUSION</a:t>
            </a:r>
            <a:endParaRPr lang="en-US" dirty="0"/>
          </a:p>
        </p:txBody>
      </p:sp>
      <p:sp>
        <p:nvSpPr>
          <p:cNvPr id="4" name="Zástupný objekt pre obrázok 10">
            <a:extLst>
              <a:ext uri="{FF2B5EF4-FFF2-40B4-BE49-F238E27FC236}">
                <a16:creationId xmlns:a16="http://schemas.microsoft.com/office/drawing/2014/main" xmlns="" id="{BE4FA137-EC8E-4826-8E53-07E404E3A5E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36973" y="1479079"/>
            <a:ext cx="4532494" cy="3397721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33765DC-C983-4B72-ADD4-A699BDB8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121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238A8179-90B9-4B20-8499-38EAFE1FA109}"/>
              </a:ext>
            </a:extLst>
          </p:cNvPr>
          <p:cNvSpPr txBox="1"/>
          <p:nvPr/>
        </p:nvSpPr>
        <p:spPr>
          <a:xfrm>
            <a:off x="1329769" y="2705725"/>
            <a:ext cx="6484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  <a:endParaRPr lang="sk-SK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50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 Preview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463E1916-41DF-41DB-B6E2-F75ED61207BF}"/>
              </a:ext>
            </a:extLst>
          </p:cNvPr>
          <p:cNvSpPr txBox="1"/>
          <p:nvPr/>
        </p:nvSpPr>
        <p:spPr>
          <a:xfrm>
            <a:off x="1212235" y="325958"/>
            <a:ext cx="6571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APPENDIX PREVIEW</a:t>
            </a:r>
            <a:endParaRPr lang="sk-SK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xmlns="" id="{48E6A0B9-5F48-4505-97B0-5A282865D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401" y="1604742"/>
            <a:ext cx="3625714" cy="4911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Topics</a:t>
            </a:r>
            <a:endParaRPr lang="sk-SK" dirty="0"/>
          </a:p>
        </p:txBody>
      </p:sp>
      <p:sp>
        <p:nvSpPr>
          <p:cNvPr id="8" name="Zástupný objekt pre text 6">
            <a:extLst>
              <a:ext uri="{FF2B5EF4-FFF2-40B4-BE49-F238E27FC236}">
                <a16:creationId xmlns:a16="http://schemas.microsoft.com/office/drawing/2014/main" xmlns="" id="{4412F16F-9773-4E33-B389-331F8A2C8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5386" y="1604741"/>
            <a:ext cx="3625714" cy="4911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Topics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91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238A8179-90B9-4B20-8499-38EAFE1FA109}"/>
              </a:ext>
            </a:extLst>
          </p:cNvPr>
          <p:cNvSpPr txBox="1"/>
          <p:nvPr/>
        </p:nvSpPr>
        <p:spPr>
          <a:xfrm>
            <a:off x="1782614" y="2705725"/>
            <a:ext cx="55787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APPENDIX</a:t>
            </a:r>
            <a:endParaRPr lang="sk-SK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2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xmlns="" id="{C130C891-7D96-4948-9157-4AC94FC86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00" y="342000"/>
            <a:ext cx="4145140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5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k-SK" b="1" dirty="0">
                <a:latin typeface="Century Gothic" panose="020B0502020202020204" pitchFamily="34" charset="0"/>
              </a:rPr>
              <a:t>APPENDIX</a:t>
            </a:r>
            <a:endParaRPr lang="sk-SK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B74E989-73D0-498B-913B-3C3FC812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056" y="5879298"/>
            <a:ext cx="2057400" cy="978702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879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s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17150"/>
            <a:ext cx="7886700" cy="770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b="1" dirty="0">
                <a:latin typeface="Century Gothic" panose="020B0502020202020204" pitchFamily="34" charset="0"/>
              </a:rPr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94432"/>
            <a:ext cx="7886700" cy="270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statement</a:t>
            </a:r>
            <a:r>
              <a:rPr lang="sk-SK" dirty="0"/>
              <a:t>...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F50CFC9-B011-485D-90BD-0E7C66A8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78058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056" y="68931"/>
            <a:ext cx="7886700" cy="781461"/>
          </a:xfrm>
          <a:prstGeom prst="rect">
            <a:avLst/>
          </a:prstGeom>
        </p:spPr>
        <p:txBody>
          <a:bodyPr anchor="t" anchorCtr="0"/>
          <a:lstStyle>
            <a:lvl1pPr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TITLE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B0419772-6D22-458C-9B32-03D4C820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160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056" y="68931"/>
            <a:ext cx="7886700" cy="781461"/>
          </a:xfrm>
          <a:prstGeom prst="rect">
            <a:avLst/>
          </a:prstGeom>
        </p:spPr>
        <p:txBody>
          <a:bodyPr anchor="t" anchorCtr="0"/>
          <a:lstStyle>
            <a:lvl1pPr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TITLE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B0419772-6D22-458C-9B32-03D4C820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xmlns="" id="{71E4C2BC-F43C-05A5-1B1D-234ED2BFC0E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xmlns="" id="{1BDB1BE6-FDBB-4DF2-B02C-563BBC9A93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anchor="ctr"/>
          <a:lstStyle>
            <a:lvl1pPr marL="0" indent="0">
              <a:buNone/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400" y="342000"/>
            <a:ext cx="7886700" cy="925200"/>
          </a:xfrm>
          <a:prstGeom prst="rect">
            <a:avLst/>
          </a:prstGeom>
        </p:spPr>
        <p:txBody>
          <a:bodyPr anchor="ctr" anchorCtr="0"/>
          <a:lstStyle>
            <a:lvl1pPr>
              <a:defRPr sz="5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TITLE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B0419772-6D22-458C-9B32-03D4C820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13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SECTION</a:t>
            </a:r>
            <a:endParaRPr lang="en-US" dirty="0"/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xmlns="" id="{EA7FC85D-2FD2-4F13-BE67-5D062C45B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0419" y="3990612"/>
            <a:ext cx="7523162" cy="418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Subsection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9902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103438"/>
            <a:ext cx="7886700" cy="2345732"/>
          </a:xfrm>
          <a:prstGeom prst="rect">
            <a:avLst/>
          </a:prstGeom>
          <a:noFill/>
        </p:spPr>
        <p:txBody>
          <a:bodyPr anchor="ctr" anchorCtr="0"/>
          <a:lstStyle>
            <a:lvl1pPr algn="l">
              <a:defRPr sz="5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 err="1"/>
              <a:t>Quote</a:t>
            </a:r>
            <a:endParaRPr lang="en-US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D5A69D0F-20B9-4A83-B1EE-B8B8DD7CD5D6}"/>
              </a:ext>
            </a:extLst>
          </p:cNvPr>
          <p:cNvSpPr/>
          <p:nvPr/>
        </p:nvSpPr>
        <p:spPr>
          <a:xfrm>
            <a:off x="371702" y="349623"/>
            <a:ext cx="8400595" cy="6185647"/>
          </a:xfrm>
          <a:prstGeom prst="rect">
            <a:avLst/>
          </a:prstGeom>
          <a:noFill/>
          <a:ln w="762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B329D5A-AB7F-42EF-921E-731B2D24D182}"/>
              </a:ext>
            </a:extLst>
          </p:cNvPr>
          <p:cNvSpPr txBox="1">
            <a:spLocks/>
          </p:cNvSpPr>
          <p:nvPr/>
        </p:nvSpPr>
        <p:spPr>
          <a:xfrm flipH="1">
            <a:off x="523978" y="1440655"/>
            <a:ext cx="550030" cy="1325563"/>
          </a:xfrm>
          <a:prstGeom prst="rect">
            <a:avLst/>
          </a:prstGeom>
          <a:noFill/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3800" dirty="0"/>
              <a:t>“</a:t>
            </a:r>
            <a:endParaRPr lang="en-US" sz="19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B824056-DBDA-414D-82D7-B0DB7593DFBF}"/>
              </a:ext>
            </a:extLst>
          </p:cNvPr>
          <p:cNvSpPr txBox="1">
            <a:spLocks/>
          </p:cNvSpPr>
          <p:nvPr/>
        </p:nvSpPr>
        <p:spPr>
          <a:xfrm>
            <a:off x="8087935" y="4754562"/>
            <a:ext cx="550030" cy="1325563"/>
          </a:xfrm>
          <a:prstGeom prst="rect">
            <a:avLst/>
          </a:prstGeom>
          <a:noFill/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3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88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clusion 1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obrázok 10">
            <a:extLst>
              <a:ext uri="{FF2B5EF4-FFF2-40B4-BE49-F238E27FC236}">
                <a16:creationId xmlns:a16="http://schemas.microsoft.com/office/drawing/2014/main" xmlns="" id="{B853B491-0890-45C8-9F5E-A31EB3CCF0C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859402" y="3746171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9" name="Zástupný objekt pre obrázok 10">
            <a:extLst>
              <a:ext uri="{FF2B5EF4-FFF2-40B4-BE49-F238E27FC236}">
                <a16:creationId xmlns:a16="http://schemas.microsoft.com/office/drawing/2014/main" xmlns="" id="{78FDF662-F529-4253-BC6E-BCC668991B77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842067" y="834668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10" name="Zástupný objekt pre obrázok 10">
            <a:extLst>
              <a:ext uri="{FF2B5EF4-FFF2-40B4-BE49-F238E27FC236}">
                <a16:creationId xmlns:a16="http://schemas.microsoft.com/office/drawing/2014/main" xmlns="" id="{B9E17156-D174-49C2-843D-E86BB010075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246909" y="3746170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12" name="Zástupný objekt pre obrázok 10">
            <a:extLst>
              <a:ext uri="{FF2B5EF4-FFF2-40B4-BE49-F238E27FC236}">
                <a16:creationId xmlns:a16="http://schemas.microsoft.com/office/drawing/2014/main" xmlns="" id="{8E863705-8033-4E2A-8D61-767C2E3359C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246908" y="834667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4515B50-AEC5-4F05-95D6-28DF525E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102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7DB338-3F77-4289-A071-2FD141CA2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00" y="342000"/>
            <a:ext cx="7886700" cy="925200"/>
          </a:xfrm>
          <a:prstGeom prst="rect">
            <a:avLst/>
          </a:prstGeom>
        </p:spPr>
        <p:txBody>
          <a:bodyPr anchor="ctr" anchorCtr="0"/>
          <a:lstStyle>
            <a:lvl1pPr>
              <a:defRPr sz="5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CONCLUSION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D6DE813-DBC2-43AB-A717-ECC5C43496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6973" y="4024446"/>
            <a:ext cx="7886700" cy="270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statement</a:t>
            </a:r>
            <a:r>
              <a:rPr lang="sk-SK" dirty="0"/>
              <a:t>... </a:t>
            </a:r>
            <a:endParaRPr lang="en-US" dirty="0"/>
          </a:p>
        </p:txBody>
      </p:sp>
      <p:sp>
        <p:nvSpPr>
          <p:cNvPr id="5" name="Zástupný objekt pre obrázok 10">
            <a:extLst>
              <a:ext uri="{FF2B5EF4-FFF2-40B4-BE49-F238E27FC236}">
                <a16:creationId xmlns:a16="http://schemas.microsoft.com/office/drawing/2014/main" xmlns="" id="{21662F58-51D3-4FF8-B134-B6C75F4356F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36973" y="1479079"/>
            <a:ext cx="3037689" cy="2277161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85845-DADF-47D4-9F50-589DB56D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</p:spPr>
        <p:txBody>
          <a:bodyPr/>
          <a:lstStyle>
            <a:lvl1pPr algn="r"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7A5516BB-831F-4E6C-A48A-463171CB00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071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76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6" r:id="rId4"/>
    <p:sldLayoutId id="2147483684" r:id="rId5"/>
    <p:sldLayoutId id="2147483676" r:id="rId6"/>
    <p:sldLayoutId id="2147483677" r:id="rId7"/>
    <p:sldLayoutId id="2147483678" r:id="rId8"/>
    <p:sldLayoutId id="2147483679" r:id="rId9"/>
    <p:sldLayoutId id="2147483685" r:id="rId10"/>
    <p:sldLayoutId id="2147483683" r:id="rId11"/>
    <p:sldLayoutId id="2147483680" r:id="rId12"/>
    <p:sldLayoutId id="2147483682" r:id="rId13"/>
    <p:sldLayoutId id="214748368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tqd2lbA7-bU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playlist?list=PLZHQObOWTQDMsr9K-rj53DwVRMYO3t5Yr" TargetMode="External"/><Relationship Id="rId3" Type="http://schemas.openxmlformats.org/officeDocument/2006/relationships/hyperlink" Target="https://stemfellowship.org/iypt-references/problem6/" TargetMode="External"/><Relationship Id="rId7" Type="http://schemas.openxmlformats.org/officeDocument/2006/relationships/hyperlink" Target="https://en.wikipedia.org/wiki/Euler_method" TargetMode="External"/><Relationship Id="rId2" Type="http://schemas.openxmlformats.org/officeDocument/2006/relationships/hyperlink" Target="https://www.youtube.com/watch?v=tqd2lbA7-b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Solenoid#Finite_continuous_solenoid" TargetMode="External"/><Relationship Id="rId5" Type="http://schemas.openxmlformats.org/officeDocument/2006/relationships/hyperlink" Target="https://en.wikipedia.org/wiki/Magnetic_dipole" TargetMode="External"/><Relationship Id="rId10" Type="http://schemas.openxmlformats.org/officeDocument/2006/relationships/hyperlink" Target="https://www.arduino.cc/" TargetMode="External"/><Relationship Id="rId4" Type="http://schemas.openxmlformats.org/officeDocument/2006/relationships/hyperlink" Target="https://en.wikipedia.org/wiki/Oscillation#Coupled_oscillations" TargetMode="External"/><Relationship Id="rId9" Type="http://schemas.openxmlformats.org/officeDocument/2006/relationships/hyperlink" Target="https://physlets.org/tracke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en.wikipedia.org/wiki/Solenoid#Finite_continuous_solenoid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248CD9-D091-D7DA-E2BC-6B435B35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810327" cy="2561545"/>
          </a:xfrm>
        </p:spPr>
        <p:txBody>
          <a:bodyPr/>
          <a:lstStyle/>
          <a:p>
            <a:r>
              <a:rPr lang="sk-SK" sz="13800" dirty="0">
                <a:solidFill>
                  <a:srgbClr val="2E75B6"/>
                </a:solidFill>
              </a:rPr>
              <a:t>6</a:t>
            </a:r>
            <a:endParaRPr lang="en-US" sz="13800" dirty="0">
              <a:solidFill>
                <a:srgbClr val="2E75B6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FD1B2B38-5D33-F03F-5A83-7EF787B7EBFC}"/>
              </a:ext>
            </a:extLst>
          </p:cNvPr>
          <p:cNvSpPr txBox="1">
            <a:spLocks/>
          </p:cNvSpPr>
          <p:nvPr/>
        </p:nvSpPr>
        <p:spPr>
          <a:xfrm>
            <a:off x="254144" y="2561548"/>
            <a:ext cx="8635711" cy="1734909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rgbClr val="2E75B6"/>
                </a:solidFill>
              </a:rPr>
              <a:t>Magneto</a:t>
            </a:r>
            <a:r>
              <a:rPr lang="sk-SK" sz="6000" dirty="0">
                <a:solidFill>
                  <a:srgbClr val="2E75B6"/>
                </a:solidFill>
              </a:rPr>
              <a:t>-</a:t>
            </a:r>
            <a:r>
              <a:rPr lang="en-US" sz="6000" dirty="0" err="1">
                <a:solidFill>
                  <a:srgbClr val="2E75B6"/>
                </a:solidFill>
              </a:rPr>
              <a:t>mechanický</a:t>
            </a:r>
            <a:r>
              <a:rPr lang="en-US" sz="6000" dirty="0">
                <a:solidFill>
                  <a:srgbClr val="2E75B6"/>
                </a:solidFill>
              </a:rPr>
              <a:t> </a:t>
            </a:r>
            <a:r>
              <a:rPr lang="en-US" sz="6000" dirty="0" err="1">
                <a:solidFill>
                  <a:srgbClr val="2E75B6"/>
                </a:solidFill>
              </a:rPr>
              <a:t>oscilátor</a:t>
            </a:r>
            <a:endParaRPr lang="en-US" sz="6000" dirty="0">
              <a:solidFill>
                <a:srgbClr val="2E75B6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FF03430C-F0F8-D74F-9634-29A5CE9EB963}"/>
              </a:ext>
            </a:extLst>
          </p:cNvPr>
          <p:cNvSpPr txBox="1"/>
          <p:nvPr/>
        </p:nvSpPr>
        <p:spPr>
          <a:xfrm>
            <a:off x="5952692" y="3824750"/>
            <a:ext cx="278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b="1" dirty="0">
                <a:solidFill>
                  <a:srgbClr val="2E75B6"/>
                </a:solidFill>
                <a:latin typeface="Century Gothic" panose="020B0502020202020204" pitchFamily="34" charset="0"/>
              </a:rPr>
              <a:t>Richard Rippel</a:t>
            </a:r>
            <a:endParaRPr lang="en-US" b="1" dirty="0">
              <a:solidFill>
                <a:srgbClr val="2E75B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67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xmlns="" id="{C90C68AF-3D9B-9C26-D5E7-0F751FDA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E57AAFF-C098-C9B1-BFE4-56EF7DC2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10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129715C3-39FD-FA3A-F3B3-A7C75D899003}"/>
                  </a:ext>
                </a:extLst>
              </p:cNvPr>
              <p:cNvSpPr txBox="1"/>
              <p:nvPr/>
            </p:nvSpPr>
            <p:spPr>
              <a:xfrm>
                <a:off x="1233055" y="4886036"/>
                <a:ext cx="419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129715C3-39FD-FA3A-F3B3-A7C75D899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055" y="4886036"/>
                <a:ext cx="419666" cy="369332"/>
              </a:xfrm>
              <a:prstGeom prst="rect">
                <a:avLst/>
              </a:prstGeom>
              <a:blipFill>
                <a:blip r:embed="rId2"/>
                <a:stretch>
                  <a:fillRect l="-17391" r="-1594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xmlns="" id="{7D36D900-C108-ECF6-7544-98B123E3A27F}"/>
                  </a:ext>
                </a:extLst>
              </p:cNvPr>
              <p:cNvSpPr txBox="1"/>
              <p:nvPr/>
            </p:nvSpPr>
            <p:spPr>
              <a:xfrm>
                <a:off x="1044958" y="5407890"/>
                <a:ext cx="376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id="{7D36D900-C108-ECF6-7544-98B123E3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58" y="5407890"/>
                <a:ext cx="376193" cy="369332"/>
              </a:xfrm>
              <a:prstGeom prst="rect">
                <a:avLst/>
              </a:prstGeom>
              <a:blipFill>
                <a:blip r:embed="rId3"/>
                <a:stretch>
                  <a:fillRect l="-19355" r="-1774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DAAA1D62-7686-0899-4F97-BA32E7169EAC}"/>
                  </a:ext>
                </a:extLst>
              </p:cNvPr>
              <p:cNvSpPr txBox="1"/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DAAA1D62-7686-0899-4F97-BA32E7169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xmlns="" id="{713D09BD-37C5-3277-6F36-B8655F860E2A}"/>
                  </a:ext>
                </a:extLst>
              </p:cNvPr>
              <p:cNvSpPr txBox="1"/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id="{713D09BD-37C5-3277-6F36-B8655F860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xmlns="" id="{87B8DBF1-C63F-D18D-20F2-E87F192B08D9}"/>
                  </a:ext>
                </a:extLst>
              </p:cNvPr>
              <p:cNvSpPr txBox="1"/>
              <p:nvPr/>
            </p:nvSpPr>
            <p:spPr>
              <a:xfrm>
                <a:off x="6425992" y="3651874"/>
                <a:ext cx="1329723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id="{87B8DBF1-C63F-D18D-20F2-E87F192B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992" y="3651874"/>
                <a:ext cx="1329723" cy="935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87501AD3-4642-0979-2F46-DF89C6BBE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200"/>
            <a:ext cx="4648847" cy="550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lokTextu 13">
                <a:extLst>
                  <a:ext uri="{FF2B5EF4-FFF2-40B4-BE49-F238E27FC236}">
                    <a16:creationId xmlns:a16="http://schemas.microsoft.com/office/drawing/2014/main" xmlns="" id="{B7CD4E85-2FA6-A2B8-F074-173924B39608}"/>
                  </a:ext>
                </a:extLst>
              </p:cNvPr>
              <p:cNvSpPr txBox="1"/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BlokTextu 13">
                <a:extLst>
                  <a:ext uri="{FF2B5EF4-FFF2-40B4-BE49-F238E27FC236}">
                    <a16:creationId xmlns:a16="http://schemas.microsoft.com/office/drawing/2014/main" id="{B7CD4E85-2FA6-A2B8-F074-173924B3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xmlns="" id="{5B36AAB3-7642-A0B1-E2DA-0D164A38BE04}"/>
                  </a:ext>
                </a:extLst>
              </p:cNvPr>
              <p:cNvSpPr txBox="1"/>
              <p:nvPr/>
            </p:nvSpPr>
            <p:spPr>
              <a:xfrm>
                <a:off x="1372388" y="4563554"/>
                <a:ext cx="419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id="{5B36AAB3-7642-A0B1-E2DA-0D164A38B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388" y="4563554"/>
                <a:ext cx="419666" cy="369332"/>
              </a:xfrm>
              <a:prstGeom prst="rect">
                <a:avLst/>
              </a:prstGeom>
              <a:blipFill>
                <a:blip r:embed="rId9"/>
                <a:stretch>
                  <a:fillRect l="-17391" r="-1594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xmlns="" id="{EC99ACDE-74AD-A6DD-A689-00630358FB32}"/>
                  </a:ext>
                </a:extLst>
              </p:cNvPr>
              <p:cNvSpPr txBox="1"/>
              <p:nvPr/>
            </p:nvSpPr>
            <p:spPr>
              <a:xfrm>
                <a:off x="1199058" y="5141494"/>
                <a:ext cx="376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sk-SK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id="{EC99ACDE-74AD-A6DD-A689-00630358F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058" y="5141494"/>
                <a:ext cx="376193" cy="369332"/>
              </a:xfrm>
              <a:prstGeom prst="rect">
                <a:avLst/>
              </a:prstGeom>
              <a:blipFill>
                <a:blip r:embed="rId10"/>
                <a:stretch>
                  <a:fillRect l="-19672" r="-14754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1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xmlns="" id="{8D2B3CFA-EE13-865B-43C7-68D8C2508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95" y="1256659"/>
            <a:ext cx="4648847" cy="5500800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3227BCE5-C8EB-AAE3-327E-ED49C217A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92" y="1328102"/>
            <a:ext cx="4648847" cy="550080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xmlns="" id="{67AF9351-3948-87CE-CF95-99B8B3FB2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" y="1342651"/>
            <a:ext cx="4648847" cy="55008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xmlns="" id="{20FD274F-4D1D-2F75-221E-1112E21D6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23" y="1363616"/>
            <a:ext cx="4648847" cy="5500800"/>
          </a:xfrm>
          <a:prstGeom prst="rect">
            <a:avLst/>
          </a:prstGeom>
        </p:spPr>
      </p:pic>
      <p:sp>
        <p:nvSpPr>
          <p:cNvPr id="28" name="Nadpis 27">
            <a:extLst>
              <a:ext uri="{FF2B5EF4-FFF2-40B4-BE49-F238E27FC236}">
                <a16:creationId xmlns:a16="http://schemas.microsoft.com/office/drawing/2014/main" xmlns="" id="{A4B245EC-61FF-7666-1D0D-696D6924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78F8729B-56DE-88AA-0A5B-C3FD045F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11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CFCA0EA0-236D-4F8D-F5CA-254FCAA1EFDC}"/>
                  </a:ext>
                </a:extLst>
              </p:cNvPr>
              <p:cNvSpPr txBox="1"/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CFCA0EA0-236D-4F8D-F5CA-254FCAA1E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xmlns="" id="{C5145AAC-4D49-F94F-4EF0-2A59F56758CC}"/>
                  </a:ext>
                </a:extLst>
              </p:cNvPr>
              <p:cNvSpPr txBox="1"/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id="{C5145AAC-4D49-F94F-4EF0-2A59F5675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ázok 9" descr="Obrázok, na ktorom je text, svetlo&#10;&#10;Automaticky generovaný popis">
            <a:extLst>
              <a:ext uri="{FF2B5EF4-FFF2-40B4-BE49-F238E27FC236}">
                <a16:creationId xmlns:a16="http://schemas.microsoft.com/office/drawing/2014/main" xmlns="" id="{3F0227A6-8B7F-CCC6-C301-DE9155802D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5"/>
          <a:stretch/>
        </p:blipFill>
        <p:spPr>
          <a:xfrm>
            <a:off x="1" y="1357200"/>
            <a:ext cx="4572000" cy="550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BlokTextu 26">
                <a:extLst>
                  <a:ext uri="{FF2B5EF4-FFF2-40B4-BE49-F238E27FC236}">
                    <a16:creationId xmlns:a16="http://schemas.microsoft.com/office/drawing/2014/main" xmlns="" id="{728D8608-8C23-F2C2-3056-60582EFE7024}"/>
                  </a:ext>
                </a:extLst>
              </p:cNvPr>
              <p:cNvSpPr txBox="1"/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BlokTextu 26">
                <a:extLst>
                  <a:ext uri="{FF2B5EF4-FFF2-40B4-BE49-F238E27FC236}">
                    <a16:creationId xmlns:a16="http://schemas.microsoft.com/office/drawing/2014/main" id="{728D8608-8C23-F2C2-3056-60582EFE7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BlokTextu 28">
                <a:extLst>
                  <a:ext uri="{FF2B5EF4-FFF2-40B4-BE49-F238E27FC236}">
                    <a16:creationId xmlns:a16="http://schemas.microsoft.com/office/drawing/2014/main" xmlns="" id="{F2524A17-E035-C282-4727-BADDF9A7AC56}"/>
                  </a:ext>
                </a:extLst>
              </p:cNvPr>
              <p:cNvSpPr txBox="1"/>
              <p:nvPr/>
            </p:nvSpPr>
            <p:spPr>
              <a:xfrm>
                <a:off x="6425992" y="3651874"/>
                <a:ext cx="1329723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29" name="BlokTextu 28">
                <a:extLst>
                  <a:ext uri="{FF2B5EF4-FFF2-40B4-BE49-F238E27FC236}">
                    <a16:creationId xmlns:a16="http://schemas.microsoft.com/office/drawing/2014/main" id="{F2524A17-E035-C282-4727-BADDF9A7A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992" y="3651874"/>
                <a:ext cx="1329723" cy="93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16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xmlns="" id="{8D2B3CFA-EE13-865B-43C7-68D8C2508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000"/>
            <a:ext cx="2373103" cy="280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3227BCE5-C8EB-AAE3-327E-ED49C217A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27" y="1242000"/>
            <a:ext cx="2373103" cy="280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xmlns="" id="{67AF9351-3948-87CE-CF95-99B8B3FB2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50000"/>
            <a:ext cx="2373103" cy="280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xmlns="" id="{20FD274F-4D1D-2F75-221E-1112E21D6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27" y="4050000"/>
            <a:ext cx="2373103" cy="280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xmlns="" id="{B9A7C509-F294-8532-769F-E6FB78F6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78F8729B-56DE-88AA-0A5B-C3FD045F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12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CFCA0EA0-236D-4F8D-F5CA-254FCAA1EFDC}"/>
                  </a:ext>
                </a:extLst>
              </p:cNvPr>
              <p:cNvSpPr txBox="1"/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CFCA0EA0-236D-4F8D-F5CA-254FCAA1E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849C5A7D-73DD-50AF-49B1-3BACDE000A94}"/>
                  </a:ext>
                </a:extLst>
              </p:cNvPr>
              <p:cNvSpPr txBox="1"/>
              <p:nvPr/>
            </p:nvSpPr>
            <p:spPr>
              <a:xfrm>
                <a:off x="6043677" y="2098879"/>
                <a:ext cx="2094355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849C5A7D-73DD-50AF-49B1-3BACDE000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77" y="2098879"/>
                <a:ext cx="2094355" cy="935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F8F58320-AC87-D393-9944-6674A1A5E7EC}"/>
                  </a:ext>
                </a:extLst>
              </p:cNvPr>
              <p:cNvSpPr txBox="1"/>
              <p:nvPr/>
            </p:nvSpPr>
            <p:spPr>
              <a:xfrm>
                <a:off x="6043677" y="2098879"/>
                <a:ext cx="1329723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F8F58320-AC87-D393-9944-6674A1A5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77" y="2098879"/>
                <a:ext cx="1329723" cy="93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246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xmlns="" id="{9A45F264-ADE1-5F33-857A-295AF29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811A26FF-EFEA-6072-E193-68CA787E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13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B3693B5D-EDCA-F65E-F20C-2F2AD4704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200"/>
            <a:ext cx="4648847" cy="550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12AD4914-F130-605D-FAE5-2B730A3D3E53}"/>
                  </a:ext>
                </a:extLst>
              </p:cNvPr>
              <p:cNvSpPr txBox="1"/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12AD4914-F130-605D-FAE5-2B730A3D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xmlns="" id="{6BD77082-549C-B9F5-1750-7B55C9974F0C}"/>
                  </a:ext>
                </a:extLst>
              </p:cNvPr>
              <p:cNvSpPr txBox="1"/>
              <p:nvPr/>
            </p:nvSpPr>
            <p:spPr>
              <a:xfrm>
                <a:off x="5531934" y="2098879"/>
                <a:ext cx="3117841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32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id="{6BD77082-549C-B9F5-1750-7B55C9974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934" y="2098879"/>
                <a:ext cx="3117841" cy="93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8D8EA446-4F88-5557-F7B1-C6D0553C37D0}"/>
                  </a:ext>
                </a:extLst>
              </p:cNvPr>
              <p:cNvSpPr txBox="1"/>
              <p:nvPr/>
            </p:nvSpPr>
            <p:spPr>
              <a:xfrm>
                <a:off x="4648847" y="3203509"/>
                <a:ext cx="4408964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sk-SK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8D8EA446-4F88-5557-F7B1-C6D0553C3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847" y="3203509"/>
                <a:ext cx="4408964" cy="935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xmlns="" id="{84F2679E-514B-A010-CC61-BD4F4879EEBC}"/>
                  </a:ext>
                </a:extLst>
              </p:cNvPr>
              <p:cNvSpPr txBox="1"/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84F2679E-514B-A010-CC61-BD4F4879E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66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xmlns="" id="{F4DCB8FC-28B9-2F34-0905-C5E1541E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811A26FF-EFEA-6072-E193-68CA787E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14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B3693B5D-EDCA-F65E-F20C-2F2AD4704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200"/>
            <a:ext cx="4648847" cy="550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12AD4914-F130-605D-FAE5-2B730A3D3E53}"/>
                  </a:ext>
                </a:extLst>
              </p:cNvPr>
              <p:cNvSpPr txBox="1"/>
              <p:nvPr/>
            </p:nvSpPr>
            <p:spPr>
              <a:xfrm>
                <a:off x="7397445" y="68931"/>
                <a:ext cx="5205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0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20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20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20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12AD4914-F130-605D-FAE5-2B730A3D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445" y="68931"/>
                <a:ext cx="520592" cy="307777"/>
              </a:xfrm>
              <a:prstGeom prst="rect">
                <a:avLst/>
              </a:prstGeom>
              <a:blipFill>
                <a:blip r:embed="rId3"/>
                <a:stretch>
                  <a:fillRect l="-5814" t="-1961" r="-162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xmlns="" id="{6BD77082-549C-B9F5-1750-7B55C9974F0C}"/>
                  </a:ext>
                </a:extLst>
              </p:cNvPr>
              <p:cNvSpPr txBox="1"/>
              <p:nvPr/>
            </p:nvSpPr>
            <p:spPr>
              <a:xfrm>
                <a:off x="6663552" y="502493"/>
                <a:ext cx="1949187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sk-SK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id="{6BD77082-549C-B9F5-1750-7B55C9974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552" y="502493"/>
                <a:ext cx="1949187" cy="5843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8D8EA446-4F88-5557-F7B1-C6D0553C37D0}"/>
                  </a:ext>
                </a:extLst>
              </p:cNvPr>
              <p:cNvSpPr txBox="1"/>
              <p:nvPr/>
            </p:nvSpPr>
            <p:spPr>
              <a:xfrm>
                <a:off x="6279062" y="1212605"/>
                <a:ext cx="2757357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sk-SK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8D8EA446-4F88-5557-F7B1-C6D0553C3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062" y="1212605"/>
                <a:ext cx="2757357" cy="584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13000B41-5360-1E6D-1625-054D5E9C02C0}"/>
                  </a:ext>
                </a:extLst>
              </p:cNvPr>
              <p:cNvSpPr txBox="1"/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13000B41-5360-1E6D-1625-054D5E9C0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xmlns="" id="{CC482C9C-14CE-827F-1B64-60BD7EE1F269}"/>
                  </a:ext>
                </a:extLst>
              </p:cNvPr>
              <p:cNvSpPr txBox="1"/>
              <p:nvPr/>
            </p:nvSpPr>
            <p:spPr>
              <a:xfrm>
                <a:off x="902726" y="3368936"/>
                <a:ext cx="7400765" cy="73866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GB" sz="240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GB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sk-SK" sz="2400" dirty="0"/>
                  <a:t>Nie sú nezávislé, keď poznám jedno, zvyšné viem dopočítať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id="{CC482C9C-14CE-827F-1B64-60BD7EE1F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26" y="3368936"/>
                <a:ext cx="7400765" cy="738664"/>
              </a:xfrm>
              <a:prstGeom prst="rect">
                <a:avLst/>
              </a:prstGeom>
              <a:blipFill>
                <a:blip r:embed="rId7"/>
                <a:stretch>
                  <a:fillRect l="-1311" r="-1311" b="-2047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7461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FCA657-73AA-39EC-B6F1-BB9BED15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Harmonický oscilátor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0B3ABB4B-E3B7-0413-1658-53EC7B0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15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5E128BE1-56B2-7F05-16ED-A69EBA43452C}"/>
                  </a:ext>
                </a:extLst>
              </p:cNvPr>
              <p:cNvSpPr txBox="1"/>
              <p:nvPr/>
            </p:nvSpPr>
            <p:spPr>
              <a:xfrm>
                <a:off x="6530109" y="1171073"/>
                <a:ext cx="41228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b="0" dirty="0"/>
                  <a:t>  </a:t>
                </a:r>
                <a14:m>
                  <m:oMath xmlns:m="http://schemas.openxmlformats.org/officeDocument/2006/math">
                    <m:r>
                      <a:rPr lang="sk-SK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𝑘𝑥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5E128BE1-56B2-7F05-16ED-A69EBA434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109" y="1171073"/>
                <a:ext cx="412283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B3EDD7E5-51BF-9B03-4FC4-DF70D90D9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7874"/>
            <a:ext cx="9144000" cy="3877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xmlns="" id="{8A76414B-6214-388A-192C-A0256C21D0E6}"/>
                  </a:ext>
                </a:extLst>
              </p:cNvPr>
              <p:cNvSpPr txBox="1"/>
              <p:nvPr/>
            </p:nvSpPr>
            <p:spPr>
              <a:xfrm>
                <a:off x="5698836" y="1217238"/>
                <a:ext cx="10549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k-SK" sz="3200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sk-SK" sz="32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id="{8A76414B-6214-388A-192C-A0256C21D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836" y="1217238"/>
                <a:ext cx="10549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08D01890-FC73-1ED4-F0B6-76DD79304856}"/>
                  </a:ext>
                </a:extLst>
              </p:cNvPr>
              <p:cNvSpPr txBox="1"/>
              <p:nvPr/>
            </p:nvSpPr>
            <p:spPr>
              <a:xfrm>
                <a:off x="4481945" y="1186934"/>
                <a:ext cx="130925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k-SK" sz="32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08D01890-FC73-1ED4-F0B6-76DD79304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945" y="1186934"/>
                <a:ext cx="130925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xmlns="" id="{3B839A26-50E4-869A-7EED-12484424F7CB}"/>
                  </a:ext>
                </a:extLst>
              </p:cNvPr>
              <p:cNvSpPr txBox="1"/>
              <p:nvPr/>
            </p:nvSpPr>
            <p:spPr>
              <a:xfrm>
                <a:off x="221673" y="5936923"/>
                <a:ext cx="412074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3B839A26-50E4-869A-7EED-12484424F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5936923"/>
                <a:ext cx="412074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xmlns="" id="{5D7CCE08-A3DA-6745-B9E8-4C799D9320FB}"/>
                  </a:ext>
                </a:extLst>
              </p:cNvPr>
              <p:cNvSpPr txBox="1"/>
              <p:nvPr/>
            </p:nvSpPr>
            <p:spPr>
              <a:xfrm>
                <a:off x="4910146" y="5754143"/>
                <a:ext cx="3239926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id="{5D7CCE08-A3DA-6745-B9E8-4C799D932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46" y="5754143"/>
                <a:ext cx="3239926" cy="751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7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3D66CF-0AF3-61F7-359E-A00E1AAA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Teória 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0083953-0577-ECFA-A309-904AC3B94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sk-SK" dirty="0" err="1"/>
              <a:t>nástrel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3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FF3D38-6054-5DF3-28B8-514128AE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6" y="76472"/>
            <a:ext cx="7886700" cy="1274618"/>
          </a:xfrm>
        </p:spPr>
        <p:txBody>
          <a:bodyPr anchor="t"/>
          <a:lstStyle/>
          <a:p>
            <a:r>
              <a:rPr lang="sk-SK" sz="4000" dirty="0"/>
              <a:t>Lineárne viazané harmonické oscilátory</a:t>
            </a:r>
            <a:endParaRPr lang="en-US" sz="400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5B0E5886-AE27-6929-F797-95F2557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17</a:t>
            </a:fld>
            <a:endParaRPr lang="sk-SK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C09DBE80-2629-1333-0DEF-9201A2D56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13" y="1420021"/>
            <a:ext cx="6927273" cy="5437979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xmlns="" id="{6FE402DC-066B-0766-F7BC-3BEED0D26ABA}"/>
              </a:ext>
            </a:extLst>
          </p:cNvPr>
          <p:cNvSpPr txBox="1"/>
          <p:nvPr/>
        </p:nvSpPr>
        <p:spPr>
          <a:xfrm>
            <a:off x="2770549" y="3723511"/>
            <a:ext cx="3454400" cy="830997"/>
          </a:xfrm>
          <a:prstGeom prst="rect">
            <a:avLst/>
          </a:prstGeom>
          <a:noFill/>
          <a:ln w="38100">
            <a:solidFill>
              <a:srgbClr val="2E75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Počiatok</a:t>
            </a:r>
            <a:r>
              <a:rPr lang="sk-SK" sz="2400" dirty="0"/>
              <a:t> súradnicových osí </a:t>
            </a:r>
            <a:r>
              <a:rPr lang="sk-SK" sz="2400" b="1" dirty="0"/>
              <a:t>v rovnovážnej polohe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120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E1F82690-AE49-52A4-8E80-7311C4158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345" y="4414535"/>
            <a:ext cx="3112655" cy="24434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FF3D38-6054-5DF3-28B8-514128AE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68931"/>
            <a:ext cx="8599055" cy="1228182"/>
          </a:xfrm>
        </p:spPr>
        <p:txBody>
          <a:bodyPr/>
          <a:lstStyle/>
          <a:p>
            <a:r>
              <a:rPr lang="sk-SK" sz="4000" dirty="0"/>
              <a:t>Lineárne viazané harmonické oscilátory</a:t>
            </a:r>
            <a:endParaRPr lang="en-US" sz="400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5B0E5886-AE27-6929-F797-95F2557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18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F7CA87E4-FC5C-66F6-F859-D115796793FE}"/>
                  </a:ext>
                </a:extLst>
              </p:cNvPr>
              <p:cNvSpPr txBox="1"/>
              <p:nvPr/>
            </p:nvSpPr>
            <p:spPr>
              <a:xfrm>
                <a:off x="5367883" y="1498657"/>
                <a:ext cx="3603615" cy="1136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F7CA87E4-FC5C-66F6-F859-D11579679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883" y="1498657"/>
                <a:ext cx="3603615" cy="1136530"/>
              </a:xfrm>
              <a:prstGeom prst="rect">
                <a:avLst/>
              </a:prstGeom>
              <a:blipFill>
                <a:blip r:embed="rId3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845719D7-04CF-86CA-9195-2ECDD52006C0}"/>
                  </a:ext>
                </a:extLst>
              </p:cNvPr>
              <p:cNvSpPr txBox="1"/>
              <p:nvPr/>
            </p:nvSpPr>
            <p:spPr>
              <a:xfrm>
                <a:off x="681243" y="2094521"/>
                <a:ext cx="1868845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845719D7-04CF-86CA-9195-2ECDD520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43" y="2094521"/>
                <a:ext cx="1868845" cy="397866"/>
              </a:xfrm>
              <a:prstGeom prst="rect">
                <a:avLst/>
              </a:prstGeom>
              <a:blipFill>
                <a:blip r:embed="rId4"/>
                <a:stretch>
                  <a:fillRect l="-3595" r="-130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1E2A4080-7CDC-6FD4-EBB7-628D73763451}"/>
                  </a:ext>
                </a:extLst>
              </p:cNvPr>
              <p:cNvSpPr txBox="1"/>
              <p:nvPr/>
            </p:nvSpPr>
            <p:spPr>
              <a:xfrm>
                <a:off x="681243" y="2644086"/>
                <a:ext cx="3035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1E2A4080-7CDC-6FD4-EBB7-628D73763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43" y="2644086"/>
                <a:ext cx="3035639" cy="369332"/>
              </a:xfrm>
              <a:prstGeom prst="rect">
                <a:avLst/>
              </a:prstGeom>
              <a:blipFill>
                <a:blip r:embed="rId5"/>
                <a:stretch>
                  <a:fillRect l="-200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82ECAA63-1D20-CEAB-6F11-F99D7C73EE79}"/>
              </a:ext>
            </a:extLst>
          </p:cNvPr>
          <p:cNvSpPr txBox="1"/>
          <p:nvPr/>
        </p:nvSpPr>
        <p:spPr>
          <a:xfrm>
            <a:off x="374374" y="1498657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Pre dostatočne malé výchylky:</a:t>
            </a:r>
            <a:endParaRPr lang="en-US" sz="24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9A7721A9-9053-87A6-C22C-0FD6CA3BD453}"/>
              </a:ext>
            </a:extLst>
          </p:cNvPr>
          <p:cNvSpPr txBox="1"/>
          <p:nvPr/>
        </p:nvSpPr>
        <p:spPr>
          <a:xfrm>
            <a:off x="374374" y="3122251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V rovnovážnej polohe platí: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xmlns="" id="{A8F97FCF-51A7-EB5F-2A69-7E56C57D9FF7}"/>
                  </a:ext>
                </a:extLst>
              </p:cNvPr>
              <p:cNvSpPr txBox="1"/>
              <p:nvPr/>
            </p:nvSpPr>
            <p:spPr>
              <a:xfrm>
                <a:off x="83127" y="3704605"/>
                <a:ext cx="9350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id="{A8F97FCF-51A7-EB5F-2A69-7E56C57D9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" y="3704605"/>
                <a:ext cx="935000" cy="369332"/>
              </a:xfrm>
              <a:prstGeom prst="rect">
                <a:avLst/>
              </a:prstGeom>
              <a:blipFill>
                <a:blip r:embed="rId6"/>
                <a:stretch>
                  <a:fillRect l="-4575" r="-719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BlokTextu 11">
                <a:extLst>
                  <a:ext uri="{FF2B5EF4-FFF2-40B4-BE49-F238E27FC236}">
                    <a16:creationId xmlns:a16="http://schemas.microsoft.com/office/drawing/2014/main" xmlns="" id="{79D2D9CD-8FA3-DEDA-C13D-79D3924EFC86}"/>
                  </a:ext>
                </a:extLst>
              </p:cNvPr>
              <p:cNvSpPr txBox="1"/>
              <p:nvPr/>
            </p:nvSpPr>
            <p:spPr>
              <a:xfrm>
                <a:off x="1313049" y="3697535"/>
                <a:ext cx="9421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BlokTextu 11">
                <a:extLst>
                  <a:ext uri="{FF2B5EF4-FFF2-40B4-BE49-F238E27FC236}">
                    <a16:creationId xmlns:a16="http://schemas.microsoft.com/office/drawing/2014/main" id="{79D2D9CD-8FA3-DEDA-C13D-79D3924EF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49" y="3697535"/>
                <a:ext cx="942117" cy="369332"/>
              </a:xfrm>
              <a:prstGeom prst="rect">
                <a:avLst/>
              </a:prstGeom>
              <a:blipFill>
                <a:blip r:embed="rId7"/>
                <a:stretch>
                  <a:fillRect l="-3871" r="-7742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lokTextu 12">
                <a:extLst>
                  <a:ext uri="{FF2B5EF4-FFF2-40B4-BE49-F238E27FC236}">
                    <a16:creationId xmlns:a16="http://schemas.microsoft.com/office/drawing/2014/main" xmlns="" id="{4FC3ED42-5CBA-B8DE-0A51-7E944AF0CEC1}"/>
                  </a:ext>
                </a:extLst>
              </p:cNvPr>
              <p:cNvSpPr txBox="1"/>
              <p:nvPr/>
            </p:nvSpPr>
            <p:spPr>
              <a:xfrm>
                <a:off x="2550088" y="3693571"/>
                <a:ext cx="1643207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sk-SK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sk-SK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BlokTextu 12">
                <a:extLst>
                  <a:ext uri="{FF2B5EF4-FFF2-40B4-BE49-F238E27FC236}">
                    <a16:creationId xmlns:a16="http://schemas.microsoft.com/office/drawing/2014/main" id="{4FC3ED42-5CBA-B8DE-0A51-7E944AF0C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088" y="3693571"/>
                <a:ext cx="1643207" cy="397866"/>
              </a:xfrm>
              <a:prstGeom prst="rect">
                <a:avLst/>
              </a:prstGeom>
              <a:blipFill>
                <a:blip r:embed="rId8"/>
                <a:stretch>
                  <a:fillRect l="-3704" r="-407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lokTextu 13">
                <a:extLst>
                  <a:ext uri="{FF2B5EF4-FFF2-40B4-BE49-F238E27FC236}">
                    <a16:creationId xmlns:a16="http://schemas.microsoft.com/office/drawing/2014/main" xmlns="" id="{48926E6D-C1FC-DD45-99FF-E60B297B87EE}"/>
                  </a:ext>
                </a:extLst>
              </p:cNvPr>
              <p:cNvSpPr txBox="1"/>
              <p:nvPr/>
            </p:nvSpPr>
            <p:spPr>
              <a:xfrm>
                <a:off x="1045895" y="4419998"/>
                <a:ext cx="19081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0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BlokTextu 13">
                <a:extLst>
                  <a:ext uri="{FF2B5EF4-FFF2-40B4-BE49-F238E27FC236}">
                    <a16:creationId xmlns:a16="http://schemas.microsoft.com/office/drawing/2014/main" id="{48926E6D-C1FC-DD45-99FF-E60B297B8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95" y="4419998"/>
                <a:ext cx="1908151" cy="369332"/>
              </a:xfrm>
              <a:prstGeom prst="rect">
                <a:avLst/>
              </a:prstGeom>
              <a:blipFill>
                <a:blip r:embed="rId9"/>
                <a:stretch>
                  <a:fillRect l="-4473" t="-1639" r="-4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xmlns="" id="{4E7BEFBB-E839-0B1C-0DBC-96D033B0B758}"/>
                  </a:ext>
                </a:extLst>
              </p:cNvPr>
              <p:cNvSpPr txBox="1"/>
              <p:nvPr/>
            </p:nvSpPr>
            <p:spPr>
              <a:xfrm>
                <a:off x="5284326" y="2261554"/>
                <a:ext cx="37707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id="{4E7BEFBB-E839-0B1C-0DBC-96D033B0B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26" y="2261554"/>
                <a:ext cx="3770728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xmlns="" id="{B2F1BDF9-D564-4F2F-1593-7C1EBF74F520}"/>
                  </a:ext>
                </a:extLst>
              </p:cNvPr>
              <p:cNvSpPr txBox="1"/>
              <p:nvPr/>
            </p:nvSpPr>
            <p:spPr>
              <a:xfrm>
                <a:off x="5284326" y="3629772"/>
                <a:ext cx="37707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id="{B2F1BDF9-D564-4F2F-1593-7C1EBF74F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26" y="3629772"/>
                <a:ext cx="3770728" cy="461665"/>
              </a:xfrm>
              <a:prstGeom prst="rect">
                <a:avLst/>
              </a:prstGeom>
              <a:blipFill>
                <a:blip r:embed="rId1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lokTextu 17">
            <a:extLst>
              <a:ext uri="{FF2B5EF4-FFF2-40B4-BE49-F238E27FC236}">
                <a16:creationId xmlns:a16="http://schemas.microsoft.com/office/drawing/2014/main" xmlns="" id="{8CE72ADE-DEEB-9F9A-1041-51CB42BB4C9D}"/>
              </a:ext>
            </a:extLst>
          </p:cNvPr>
          <p:cNvSpPr txBox="1"/>
          <p:nvPr/>
        </p:nvSpPr>
        <p:spPr>
          <a:xfrm>
            <a:off x="5284326" y="3122250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Podobne pre druhý magnet: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6128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E1F82690-AE49-52A4-8E80-7311C4158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345" y="4414535"/>
            <a:ext cx="3112655" cy="24434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FF3D38-6054-5DF3-28B8-514128AE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68931"/>
            <a:ext cx="8599055" cy="1228182"/>
          </a:xfrm>
        </p:spPr>
        <p:txBody>
          <a:bodyPr anchor="t"/>
          <a:lstStyle/>
          <a:p>
            <a:r>
              <a:rPr lang="sk-SK" sz="4000" dirty="0"/>
              <a:t>Lineárne viazané harmonické oscilátory</a:t>
            </a:r>
            <a:endParaRPr lang="en-US" sz="400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5B0E5886-AE27-6929-F797-95F2557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19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xmlns="" id="{4E7BEFBB-E839-0B1C-0DBC-96D033B0B758}"/>
                  </a:ext>
                </a:extLst>
              </p:cNvPr>
              <p:cNvSpPr txBox="1"/>
              <p:nvPr/>
            </p:nvSpPr>
            <p:spPr>
              <a:xfrm>
                <a:off x="5373272" y="1336431"/>
                <a:ext cx="37707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BlokTextu 15">
                <a:extLst>
                  <a:ext uri="{FF2B5EF4-FFF2-40B4-BE49-F238E27FC236}">
                    <a16:creationId xmlns:a16="http://schemas.microsoft.com/office/drawing/2014/main" id="{4E7BEFBB-E839-0B1C-0DBC-96D033B0B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272" y="1336431"/>
                <a:ext cx="3770728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xmlns="" id="{B2F1BDF9-D564-4F2F-1593-7C1EBF74F520}"/>
                  </a:ext>
                </a:extLst>
              </p:cNvPr>
              <p:cNvSpPr txBox="1"/>
              <p:nvPr/>
            </p:nvSpPr>
            <p:spPr>
              <a:xfrm>
                <a:off x="5373272" y="1837414"/>
                <a:ext cx="37707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BlokTextu 16">
                <a:extLst>
                  <a:ext uri="{FF2B5EF4-FFF2-40B4-BE49-F238E27FC236}">
                    <a16:creationId xmlns:a16="http://schemas.microsoft.com/office/drawing/2014/main" id="{B2F1BDF9-D564-4F2F-1593-7C1EBF74F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272" y="1837414"/>
                <a:ext cx="3770728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xmlns="" id="{A3B37CDC-27DF-ECFD-8710-80984C2512DC}"/>
                  </a:ext>
                </a:extLst>
              </p:cNvPr>
              <p:cNvSpPr txBox="1"/>
              <p:nvPr/>
            </p:nvSpPr>
            <p:spPr>
              <a:xfrm>
                <a:off x="381017" y="1798095"/>
                <a:ext cx="38861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sk-SK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k-SK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k-SK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k-SK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id="{A3B37CDC-27DF-ECFD-8710-80984C251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7" y="1798095"/>
                <a:ext cx="388618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lokTextu 14">
            <a:extLst>
              <a:ext uri="{FF2B5EF4-FFF2-40B4-BE49-F238E27FC236}">
                <a16:creationId xmlns:a16="http://schemas.microsoft.com/office/drawing/2014/main" xmlns="" id="{33DB57E8-CC71-53A6-D25F-83D6D1F67208}"/>
              </a:ext>
            </a:extLst>
          </p:cNvPr>
          <p:cNvSpPr txBox="1"/>
          <p:nvPr/>
        </p:nvSpPr>
        <p:spPr>
          <a:xfrm>
            <a:off x="381017" y="133643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Súčet rovníc:</a:t>
            </a:r>
            <a:endParaRPr lang="en-US" sz="2400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xmlns="" id="{E522AB3E-887B-A906-7FDF-06F0DAFC2CEE}"/>
              </a:ext>
            </a:extLst>
          </p:cNvPr>
          <p:cNvSpPr txBox="1"/>
          <p:nvPr/>
        </p:nvSpPr>
        <p:spPr>
          <a:xfrm>
            <a:off x="381017" y="2299077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Rozdiel rovníc: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lokTextu 19">
                <a:extLst>
                  <a:ext uri="{FF2B5EF4-FFF2-40B4-BE49-F238E27FC236}">
                    <a16:creationId xmlns:a16="http://schemas.microsoft.com/office/drawing/2014/main" xmlns="" id="{2937B497-2DDE-7D11-7A9F-20BC6B172018}"/>
                  </a:ext>
                </a:extLst>
              </p:cNvPr>
              <p:cNvSpPr txBox="1"/>
              <p:nvPr/>
            </p:nvSpPr>
            <p:spPr>
              <a:xfrm>
                <a:off x="381016" y="2800059"/>
                <a:ext cx="47913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sk-SK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k-SK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BlokTextu 19">
                <a:extLst>
                  <a:ext uri="{FF2B5EF4-FFF2-40B4-BE49-F238E27FC236}">
                    <a16:creationId xmlns:a16="http://schemas.microsoft.com/office/drawing/2014/main" id="{2937B497-2DDE-7D11-7A9F-20BC6B172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6" y="2800059"/>
                <a:ext cx="4791347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BlokTextu 20">
            <a:extLst>
              <a:ext uri="{FF2B5EF4-FFF2-40B4-BE49-F238E27FC236}">
                <a16:creationId xmlns:a16="http://schemas.microsoft.com/office/drawing/2014/main" xmlns="" id="{DBBDB567-E9BB-CA9D-8371-EB35CEF355B5}"/>
              </a:ext>
            </a:extLst>
          </p:cNvPr>
          <p:cNvSpPr txBox="1"/>
          <p:nvPr/>
        </p:nvSpPr>
        <p:spPr>
          <a:xfrm>
            <a:off x="381016" y="3301041"/>
            <a:ext cx="649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Harmonické oscilácie s frekvenciami: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BlokTextu 21">
                <a:extLst>
                  <a:ext uri="{FF2B5EF4-FFF2-40B4-BE49-F238E27FC236}">
                    <a16:creationId xmlns:a16="http://schemas.microsoft.com/office/drawing/2014/main" xmlns="" id="{2E609B09-C9A7-2A3F-3D4D-ADF902C0FF2E}"/>
                  </a:ext>
                </a:extLst>
              </p:cNvPr>
              <p:cNvSpPr txBox="1"/>
              <p:nvPr/>
            </p:nvSpPr>
            <p:spPr>
              <a:xfrm>
                <a:off x="381016" y="3802023"/>
                <a:ext cx="3657598" cy="75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sk-SK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</m:oMath>
                </a14:m>
                <a:r>
                  <a:rPr lang="sk-SK" sz="24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sk-SK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sk-SK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k-SK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sk-SK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BlokTextu 21">
                <a:extLst>
                  <a:ext uri="{FF2B5EF4-FFF2-40B4-BE49-F238E27FC236}">
                    <a16:creationId xmlns:a16="http://schemas.microsoft.com/office/drawing/2014/main" id="{2E609B09-C9A7-2A3F-3D4D-ADF902C0F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6" y="3802023"/>
                <a:ext cx="3657598" cy="751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lokTextu 22">
            <a:extLst>
              <a:ext uri="{FF2B5EF4-FFF2-40B4-BE49-F238E27FC236}">
                <a16:creationId xmlns:a16="http://schemas.microsoft.com/office/drawing/2014/main" xmlns="" id="{06FB7A31-89FA-FF6B-51EC-7FEE2573C702}"/>
              </a:ext>
            </a:extLst>
          </p:cNvPr>
          <p:cNvSpPr txBox="1"/>
          <p:nvPr/>
        </p:nvSpPr>
        <p:spPr>
          <a:xfrm>
            <a:off x="5906670" y="2800059"/>
            <a:ext cx="193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Rovnice LHO</a:t>
            </a:r>
            <a:endParaRPr lang="en-US" sz="2400" dirty="0"/>
          </a:p>
        </p:txBody>
      </p: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xmlns="" id="{0CD71B4E-12BD-3713-D444-1A91AC7C7C83}"/>
              </a:ext>
            </a:extLst>
          </p:cNvPr>
          <p:cNvCxnSpPr>
            <a:stCxn id="23" idx="1"/>
            <a:endCxn id="20" idx="3"/>
          </p:cNvCxnSpPr>
          <p:nvPr/>
        </p:nvCxnSpPr>
        <p:spPr>
          <a:xfrm flipH="1">
            <a:off x="5172363" y="3030892"/>
            <a:ext cx="734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>
            <a:extLst>
              <a:ext uri="{FF2B5EF4-FFF2-40B4-BE49-F238E27FC236}">
                <a16:creationId xmlns:a16="http://schemas.microsoft.com/office/drawing/2014/main" xmlns="" id="{5AD5C3F2-7F76-75C0-2B9F-6F2EE82728A2}"/>
              </a:ext>
            </a:extLst>
          </p:cNvPr>
          <p:cNvCxnSpPr>
            <a:cxnSpLocks/>
            <a:stCxn id="23" idx="1"/>
            <a:endCxn id="7" idx="3"/>
          </p:cNvCxnSpPr>
          <p:nvPr/>
        </p:nvCxnSpPr>
        <p:spPr>
          <a:xfrm flipH="1" flipV="1">
            <a:off x="4267200" y="2028928"/>
            <a:ext cx="1639470" cy="100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BlokTextu 31">
                <a:extLst>
                  <a:ext uri="{FF2B5EF4-FFF2-40B4-BE49-F238E27FC236}">
                    <a16:creationId xmlns:a16="http://schemas.microsoft.com/office/drawing/2014/main" xmlns="" id="{A5B889DA-5489-E3A7-68C2-328446EB25AA}"/>
                  </a:ext>
                </a:extLst>
              </p:cNvPr>
              <p:cNvSpPr txBox="1"/>
              <p:nvPr/>
            </p:nvSpPr>
            <p:spPr>
              <a:xfrm>
                <a:off x="658123" y="5069076"/>
                <a:ext cx="7183566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2E75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BlokTextu 31">
                <a:extLst>
                  <a:ext uri="{FF2B5EF4-FFF2-40B4-BE49-F238E27FC236}">
                    <a16:creationId xmlns:a16="http://schemas.microsoft.com/office/drawing/2014/main" id="{A5B889DA-5489-E3A7-68C2-328446EB2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23" y="5069076"/>
                <a:ext cx="7183566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2E75B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BlokTextu 32">
            <a:extLst>
              <a:ext uri="{FF2B5EF4-FFF2-40B4-BE49-F238E27FC236}">
                <a16:creationId xmlns:a16="http://schemas.microsoft.com/office/drawing/2014/main" xmlns="" id="{E2D5EA0B-2498-749E-13F7-97ED55216841}"/>
              </a:ext>
            </a:extLst>
          </p:cNvPr>
          <p:cNvSpPr txBox="1"/>
          <p:nvPr/>
        </p:nvSpPr>
        <p:spPr>
          <a:xfrm>
            <a:off x="11561" y="6415574"/>
            <a:ext cx="439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A,B,C,D </a:t>
            </a:r>
            <a:r>
              <a:rPr lang="sk-SK" dirty="0"/>
              <a:t>závisia od počiatočných podmienok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79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9" grpId="0"/>
      <p:bldP spid="20" grpId="0"/>
      <p:bldP spid="21" grpId="0"/>
      <p:bldP spid="22" grpId="0"/>
      <p:bldP spid="23" grpId="0"/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B0DFF1-9594-D88D-078B-24C133BA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0058"/>
            <a:ext cx="7886700" cy="1350195"/>
          </a:xfrm>
        </p:spPr>
        <p:txBody>
          <a:bodyPr/>
          <a:lstStyle/>
          <a:p>
            <a:r>
              <a:rPr lang="en-US" dirty="0"/>
              <a:t>Magneto-</a:t>
            </a:r>
            <a:r>
              <a:rPr lang="en-US" dirty="0" err="1"/>
              <a:t>mechanický</a:t>
            </a:r>
            <a:r>
              <a:rPr lang="en-US" dirty="0"/>
              <a:t> </a:t>
            </a:r>
            <a:r>
              <a:rPr lang="en-US" dirty="0" err="1"/>
              <a:t>oscilátor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7672925-8E91-AFBE-C457-019969644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Pripevnite spodné konce dvoch rovnakých listových pružín k nemagnetickej základni a na horné konce pripevnite magnety tak, aby sa odpudzovali a mohli sa voľne pohybovať. Preskúmajte, ako pohyb pružín závisí od príslušných parametrov.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A7E471E5-C4B7-63BD-6AEA-1B27CE24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F91B99B-EB1B-37CE-4E43-B28D2E48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4594057"/>
            <a:ext cx="1962727" cy="20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09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F2D22C5-DE2F-A1E6-F9FA-EBD98E5D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20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19455459-63E2-E2CE-253F-F5FC5BA6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796" y="4158334"/>
            <a:ext cx="3837710" cy="2630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28B80A1B-6830-6EB9-C709-4E9BB1BE9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344" y="1823004"/>
            <a:ext cx="3837710" cy="2261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FBF90D72-BCB8-3F74-BEC6-EE25C48393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91" y="2451281"/>
            <a:ext cx="3837711" cy="226109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xmlns="" id="{F48F3A42-BE9E-B235-FD65-018148E9A399}"/>
                  </a:ext>
                </a:extLst>
              </p:cNvPr>
              <p:cNvSpPr txBox="1"/>
              <p:nvPr/>
            </p:nvSpPr>
            <p:spPr>
              <a:xfrm>
                <a:off x="175491" y="707697"/>
                <a:ext cx="7183566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2E75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id="{F48F3A42-BE9E-B235-FD65-018148E9A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91" y="707697"/>
                <a:ext cx="7183566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2E75B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BC20D8DA-7203-D448-AEF6-2DDBB5E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68931"/>
            <a:ext cx="8599055" cy="1228182"/>
          </a:xfrm>
        </p:spPr>
        <p:txBody>
          <a:bodyPr anchor="t"/>
          <a:lstStyle/>
          <a:p>
            <a:r>
              <a:rPr lang="sk-SK" sz="4000" dirty="0"/>
              <a:t>Správa sa to tak ako chceme?</a:t>
            </a:r>
            <a:endParaRPr lang="en-US" sz="4000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C6A2BBD9-47CF-2502-099E-17B74E8D4DBE}"/>
              </a:ext>
            </a:extLst>
          </p:cNvPr>
          <p:cNvSpPr txBox="1"/>
          <p:nvPr/>
        </p:nvSpPr>
        <p:spPr>
          <a:xfrm>
            <a:off x="3478731" y="2593343"/>
            <a:ext cx="11365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dirty="0"/>
              <a:t>A=D=0</a:t>
            </a:r>
            <a:endParaRPr lang="en-US" sz="2400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3B8F2C36-5672-70F3-A11C-9539AE951BCD}"/>
              </a:ext>
            </a:extLst>
          </p:cNvPr>
          <p:cNvSpPr txBox="1"/>
          <p:nvPr/>
        </p:nvSpPr>
        <p:spPr>
          <a:xfrm>
            <a:off x="4348038" y="1835186"/>
            <a:ext cx="11365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dirty="0"/>
              <a:t>B=C=0</a:t>
            </a:r>
            <a:endParaRPr lang="en-US" sz="24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xmlns="" id="{5D03B485-A94C-1D2A-F171-8DBAFF503EA5}"/>
              </a:ext>
            </a:extLst>
          </p:cNvPr>
          <p:cNvSpPr txBox="1"/>
          <p:nvPr/>
        </p:nvSpPr>
        <p:spPr>
          <a:xfrm>
            <a:off x="2798619" y="5767027"/>
            <a:ext cx="15840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dirty="0"/>
              <a:t>Všeobecné A,B,C,D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7011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497D904A-A9E7-C8FC-FA6A-C99198D8C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475" y="711200"/>
            <a:ext cx="3062321" cy="21561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FE820B-4BB5-9B7B-70F7-3053BE51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9" y="68931"/>
            <a:ext cx="7886700" cy="925200"/>
          </a:xfrm>
        </p:spPr>
        <p:txBody>
          <a:bodyPr anchor="t"/>
          <a:lstStyle/>
          <a:p>
            <a:r>
              <a:rPr lang="sk-SK" sz="4000" dirty="0"/>
              <a:t>Nedostatky ukázanej teórie</a:t>
            </a:r>
            <a:endParaRPr lang="en-US" sz="400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751A1DE3-A270-BF05-3814-E813BE9F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21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949676AC-2D89-EAB5-C671-74A864243922}"/>
                  </a:ext>
                </a:extLst>
              </p:cNvPr>
              <p:cNvSpPr txBox="1"/>
              <p:nvPr/>
            </p:nvSpPr>
            <p:spPr>
              <a:xfrm>
                <a:off x="230909" y="711200"/>
                <a:ext cx="6991927" cy="600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sk-SK" sz="2400" dirty="0"/>
                  <a:t>Riešenie v 1D</a:t>
                </a:r>
                <a:endParaRPr lang="en-GB" sz="2400" dirty="0"/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Magnety sa hýbu po krivke</a:t>
                </a:r>
              </a:p>
              <a:p>
                <a:pPr marL="285750" indent="-285750">
                  <a:buFontTx/>
                  <a:buChar char="-"/>
                </a:pPr>
                <a:r>
                  <a:rPr lang="sk-SK" sz="2400" dirty="0"/>
                  <a:t>Lineárna sila pružiny</a:t>
                </a:r>
              </a:p>
              <a:p>
                <a:pPr marL="285750" indent="-285750">
                  <a:buFontTx/>
                  <a:buChar char="-"/>
                </a:pPr>
                <a:r>
                  <a:rPr lang="sk-SK" sz="2400" dirty="0"/>
                  <a:t>Lineárna sila magnetov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Presnejší model: magnety ako bodové dipóly na priamke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sk-SK" sz="24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sk-SK" sz="24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k-SK" sz="2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2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sk-SK" sz="2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Ešte presnejšie: bodové dipóly v priestore (závislosť od uhlov)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Najpresnejšie: pole valcového magnetu má tvar ako pole </a:t>
                </a:r>
                <a:r>
                  <a:rPr lang="sk-SK" sz="2400" dirty="0" err="1">
                    <a:solidFill>
                      <a:schemeClr val="bg1">
                        <a:lumMod val="50000"/>
                      </a:schemeClr>
                    </a:solidFill>
                  </a:rPr>
                  <a:t>solenoidu</a:t>
                </a:r>
                <a:endParaRPr lang="sk-SK" sz="2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sk-SK" sz="2400" dirty="0"/>
                  <a:t>Nezarátané tlmenie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Vyhlásiť že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sk-SK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sk-SK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acc>
                      <m:accPr>
                        <m:chr m:val="̇"/>
                        <m:ctrlP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a </a:t>
                </a:r>
                <a:r>
                  <a:rPr lang="sk-SK" sz="2400" dirty="0" err="1">
                    <a:solidFill>
                      <a:schemeClr val="bg1">
                        <a:lumMod val="50000"/>
                      </a:schemeClr>
                    </a:solidFill>
                  </a:rPr>
                  <a:t>fitnúť</a:t>
                </a: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konštantu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Alebo: Kde sa stráca energia? Akou je to funkcia </a:t>
                </a:r>
                <a14:m>
                  <m:oMath xmlns:m="http://schemas.openxmlformats.org/officeDocument/2006/math">
                    <m:r>
                      <a:rPr lang="sk-SK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a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? Potom </a:t>
                </a:r>
                <a:r>
                  <a:rPr lang="sk-SK" sz="2400" dirty="0" err="1">
                    <a:solidFill>
                      <a:schemeClr val="bg1">
                        <a:lumMod val="50000"/>
                      </a:schemeClr>
                    </a:solidFill>
                  </a:rPr>
                  <a:t>fitnúť</a:t>
                </a: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konštantu/y.</a:t>
                </a:r>
              </a:p>
              <a:p>
                <a:pPr marL="285750" indent="-285750">
                  <a:buFontTx/>
                  <a:buChar char="-"/>
                </a:pPr>
                <a:r>
                  <a:rPr lang="sk-SK" sz="2400" dirty="0"/>
                  <a:t>Zanedbaná hmotnosť pružín</a:t>
                </a:r>
              </a:p>
              <a:p>
                <a:pPr marL="742950" lvl="1" indent="-285750">
                  <a:buFontTx/>
                  <a:buChar char="-"/>
                </a:pPr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949676AC-2D89-EAB5-C671-74A864243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9" y="711200"/>
                <a:ext cx="6991927" cy="6001643"/>
              </a:xfrm>
              <a:prstGeom prst="rect">
                <a:avLst/>
              </a:prstGeom>
              <a:blipFill>
                <a:blip r:embed="rId3"/>
                <a:stretch>
                  <a:fillRect l="-1395" t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8108083D-F44B-0F11-F3F2-2A24FF339A66}"/>
              </a:ext>
            </a:extLst>
          </p:cNvPr>
          <p:cNvSpPr txBox="1"/>
          <p:nvPr/>
        </p:nvSpPr>
        <p:spPr>
          <a:xfrm>
            <a:off x="3621561" y="4180697"/>
            <a:ext cx="541250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2400" dirty="0"/>
              <a:t>Čokoľvek z tohto už treba riešiť numericky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96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DF8447-B0EB-D15F-5E4D-0950DD63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61" y="2766218"/>
            <a:ext cx="8192077" cy="1325563"/>
          </a:xfrm>
        </p:spPr>
        <p:txBody>
          <a:bodyPr/>
          <a:lstStyle/>
          <a:p>
            <a:r>
              <a:rPr lang="sk-SK" dirty="0"/>
              <a:t>Tipy k experimentom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6415AB3-14BD-27A3-A26D-299B31E7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5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46E4929-7260-ADE2-BCFC-C0A25DA3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Parametre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5527B61B-EB29-0A59-FD36-957ADCE7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23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433933DB-A578-5C1C-10AE-CFF00CC09F8F}"/>
              </a:ext>
            </a:extLst>
          </p:cNvPr>
          <p:cNvSpPr txBox="1"/>
          <p:nvPr/>
        </p:nvSpPr>
        <p:spPr>
          <a:xfrm>
            <a:off x="267855" y="850392"/>
            <a:ext cx="8349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/>
              <a:t>„Preskúmajte, ako pohyb pružín závisí od príslušných parametrov.“</a:t>
            </a:r>
            <a:endParaRPr lang="en-US" sz="24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4DD8E8A5-3B95-0246-0B3B-29D1C4E7F034}"/>
              </a:ext>
            </a:extLst>
          </p:cNvPr>
          <p:cNvSpPr txBox="1"/>
          <p:nvPr/>
        </p:nvSpPr>
        <p:spPr>
          <a:xfrm>
            <a:off x="397164" y="2093518"/>
            <a:ext cx="83496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2400" dirty="0"/>
              <a:t>Tuhosť pružín</a:t>
            </a:r>
          </a:p>
          <a:p>
            <a:pPr marL="342900" indent="-342900">
              <a:buFontTx/>
              <a:buChar char="-"/>
            </a:pPr>
            <a:r>
              <a:rPr lang="sk-SK" sz="2400" dirty="0"/>
              <a:t>Dĺžka a vzdialenosť pružín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‘</a:t>
            </a:r>
            <a:r>
              <a:rPr lang="sk-SK" sz="2400" dirty="0"/>
              <a:t>Sila</a:t>
            </a:r>
            <a:r>
              <a:rPr lang="en-GB" sz="2400" dirty="0"/>
              <a:t>’</a:t>
            </a:r>
            <a:r>
              <a:rPr lang="sk-SK" sz="2400" dirty="0"/>
              <a:t> magnetov</a:t>
            </a:r>
          </a:p>
          <a:p>
            <a:pPr marL="342900" indent="-342900">
              <a:buFontTx/>
              <a:buChar char="-"/>
            </a:pPr>
            <a:r>
              <a:rPr lang="sk-SK" sz="2400" dirty="0"/>
              <a:t>Hmotnosť magnetov</a:t>
            </a:r>
          </a:p>
          <a:p>
            <a:pPr marL="342900" indent="-342900">
              <a:buFontTx/>
              <a:buChar char="-"/>
            </a:pPr>
            <a:r>
              <a:rPr lang="sk-SK" sz="2400" dirty="0"/>
              <a:t>Hmotnosť pružín</a:t>
            </a:r>
          </a:p>
          <a:p>
            <a:pPr marL="342900" indent="-342900">
              <a:buFontTx/>
              <a:buChar char="-"/>
            </a:pPr>
            <a:r>
              <a:rPr lang="sk-SK" sz="2400" dirty="0"/>
              <a:t>Počiatočné podmienky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75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4E163DC3-0EF6-9B06-DE90-AC25FE1BB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546" y="4258830"/>
            <a:ext cx="2915090" cy="25991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D25363-A182-DD0B-AD4E-A5CA204D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Tipy k experimentom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BCA82873-76B2-9C5E-A145-633B6D2E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24</a:t>
            </a:fld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C0796B60-9FE3-00C7-1218-05F5F45828F1}"/>
              </a:ext>
            </a:extLst>
          </p:cNvPr>
          <p:cNvSpPr txBox="1"/>
          <p:nvPr/>
        </p:nvSpPr>
        <p:spPr>
          <a:xfrm>
            <a:off x="396414" y="1117600"/>
            <a:ext cx="6696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2400" dirty="0"/>
              <a:t>Pevné uchytenie </a:t>
            </a:r>
          </a:p>
          <a:p>
            <a:pPr marL="800100" lvl="1" indent="-342900">
              <a:buFontTx/>
              <a:buChar char="-"/>
            </a:pPr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kmity podstavy pokazia merania</a:t>
            </a:r>
          </a:p>
          <a:p>
            <a:pPr marL="800100" lvl="1" indent="-342900">
              <a:buFontTx/>
              <a:buChar char="-"/>
            </a:pPr>
            <a:endParaRPr lang="sk-SK" sz="2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k-SK" sz="2400" dirty="0"/>
              <a:t>Tuhosť pružín </a:t>
            </a:r>
          </a:p>
          <a:p>
            <a:pPr marL="742950" lvl="1" indent="-285750">
              <a:buFontTx/>
              <a:buChar char="-"/>
            </a:pPr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vodorovná sila je väčšia ako sila kolmá na koniec pružiny (ktorú máte v rovniciach?)</a:t>
            </a:r>
          </a:p>
          <a:p>
            <a:pPr marL="742950" lvl="1" indent="-285750">
              <a:buFontTx/>
              <a:buChar char="-"/>
            </a:pPr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merajte pre viac výchyliek, nie iba jednu</a:t>
            </a:r>
          </a:p>
        </p:txBody>
      </p:sp>
    </p:spTree>
    <p:extLst>
      <p:ext uri="{BB962C8B-B14F-4D97-AF65-F5344CB8AC3E}">
        <p14:creationId xmlns:p14="http://schemas.microsoft.com/office/powerpoint/2010/main" val="42042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D25363-A182-DD0B-AD4E-A5CA204D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Tipy k experimentom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BCA82873-76B2-9C5E-A145-633B6D2E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25</a:t>
            </a:fld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70277B36-F563-02A6-FE81-ADD963AFFADD}"/>
              </a:ext>
            </a:extLst>
          </p:cNvPr>
          <p:cNvSpPr/>
          <p:nvPr/>
        </p:nvSpPr>
        <p:spPr>
          <a:xfrm>
            <a:off x="6049819" y="3429000"/>
            <a:ext cx="2401454" cy="584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C0796B60-9FE3-00C7-1218-05F5F45828F1}"/>
                  </a:ext>
                </a:extLst>
              </p:cNvPr>
              <p:cNvSpPr txBox="1"/>
              <p:nvPr/>
            </p:nvSpPr>
            <p:spPr>
              <a:xfrm>
                <a:off x="396414" y="1117600"/>
                <a:ext cx="6696364" cy="295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sk-SK" sz="2400" dirty="0"/>
                  <a:t>Tlmenie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Zober 1 pružinu s magnetom, </a:t>
                </a:r>
                <a:r>
                  <a:rPr lang="sk-SK" sz="2400" dirty="0" err="1">
                    <a:solidFill>
                      <a:schemeClr val="bg1">
                        <a:lumMod val="50000"/>
                      </a:schemeClr>
                    </a:solidFill>
                  </a:rPr>
                  <a:t>fitni</a:t>
                </a: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sk-SK" sz="2400" dirty="0" err="1">
                    <a:solidFill>
                      <a:schemeClr val="bg1">
                        <a:lumMod val="50000"/>
                      </a:schemeClr>
                    </a:solidFill>
                  </a:rPr>
                  <a:t>peaky</a:t>
                </a: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 výchylky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, tlmiaca sila je </a:t>
                </a:r>
                <a14:m>
                  <m:oMath xmlns:m="http://schemas.openxmlformats.org/officeDocument/2006/math">
                    <m:r>
                      <a:rPr lang="sk-SK" sz="240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k-SK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k-SK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acc>
                      <m:accPr>
                        <m:chr m:val="̇"/>
                        <m:ctrlPr>
                          <a:rPr lang="el-GR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sz="2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sk-SK" sz="2400" dirty="0"/>
              </a:p>
              <a:p>
                <a:pPr marL="742950" lvl="1" indent="-285750">
                  <a:buFontTx/>
                  <a:buChar char="-"/>
                </a:pPr>
                <a:endParaRPr lang="sk-SK" sz="2400" dirty="0"/>
              </a:p>
              <a:p>
                <a:pPr marL="342900" indent="-342900">
                  <a:buFontTx/>
                  <a:buChar char="-"/>
                </a:pPr>
                <a:r>
                  <a:rPr lang="sk-SK" sz="2400" dirty="0"/>
                  <a:t>Sila medzi magnetmi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sk-SK" sz="2400" dirty="0">
                    <a:solidFill>
                      <a:schemeClr val="bg1">
                        <a:lumMod val="50000"/>
                      </a:schemeClr>
                    </a:solidFill>
                  </a:rPr>
                  <a:t>Môžete merať na pružinách, potom odčítať silu pružín bez magnetov</a:t>
                </a: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C0796B60-9FE3-00C7-1218-05F5F4582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14" y="1117600"/>
                <a:ext cx="6696364" cy="2954655"/>
              </a:xfrm>
              <a:prstGeom prst="rect">
                <a:avLst/>
              </a:prstGeom>
              <a:blipFill>
                <a:blip r:embed="rId2"/>
                <a:stretch>
                  <a:fillRect l="-1456" t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2B6D724-E705-3DA6-B6FF-000F68163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06454"/>
            <a:ext cx="4587655" cy="25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0EEE24-4876-BCE1-9097-36168F57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Meranie výchyliek - </a:t>
            </a:r>
            <a:r>
              <a:rPr lang="sk-SK" dirty="0" err="1"/>
              <a:t>Tracker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BCC7718F-F54B-663F-96B0-AEF4157D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26</a:t>
            </a:fld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F5ACC2C6-D83F-539F-01C9-3BC3C61F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6" y="1446034"/>
            <a:ext cx="7033180" cy="5343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CE315D60-D4E2-F0B0-8FBE-61773A608206}"/>
              </a:ext>
            </a:extLst>
          </p:cNvPr>
          <p:cNvSpPr txBox="1"/>
          <p:nvPr/>
        </p:nvSpPr>
        <p:spPr>
          <a:xfrm>
            <a:off x="88056" y="850392"/>
            <a:ext cx="6696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Majte dostatok svetla a </a:t>
            </a:r>
            <a:r>
              <a:rPr lang="sk-SK" sz="2400" dirty="0" err="1"/>
              <a:t>fps</a:t>
            </a:r>
            <a:r>
              <a:rPr lang="sk-SK" sz="2400" dirty="0"/>
              <a:t> (</a:t>
            </a:r>
            <a:r>
              <a:rPr lang="en-US" sz="2400" b="1" dirty="0"/>
              <a:t>≥</a:t>
            </a:r>
            <a:r>
              <a:rPr lang="sk-SK" sz="2400" dirty="0"/>
              <a:t>60)</a:t>
            </a:r>
            <a:endParaRPr lang="sk-SK" sz="2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rduino Uno Rev3">
            <a:extLst>
              <a:ext uri="{FF2B5EF4-FFF2-40B4-BE49-F238E27FC236}">
                <a16:creationId xmlns:a16="http://schemas.microsoft.com/office/drawing/2014/main" xmlns="" id="{D17B7B99-5B68-34A7-8129-0563F6E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38613" cy="31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C43455-EB53-FA17-A488-995233C8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Meranie výchyliek - senzor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46E23C5C-6094-04D2-90BB-16A27ABC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27</a:t>
            </a:fld>
            <a:endParaRPr lang="sk-S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58F4CAD-1681-3B70-A1A6-675E5B8A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3260516"/>
            <a:ext cx="4793315" cy="35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49C9BD88-5400-5270-2B46-66A59C31A513}"/>
              </a:ext>
            </a:extLst>
          </p:cNvPr>
          <p:cNvSpPr txBox="1"/>
          <p:nvPr/>
        </p:nvSpPr>
        <p:spPr>
          <a:xfrm>
            <a:off x="316500" y="1216366"/>
            <a:ext cx="8510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Viac práce na začiatku, oveľa menej pri meraní</a:t>
            </a:r>
          </a:p>
          <a:p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Ultrazvuk, IR, </a:t>
            </a:r>
            <a:r>
              <a:rPr lang="sk-SK" sz="2400" dirty="0" err="1">
                <a:solidFill>
                  <a:schemeClr val="bg1">
                    <a:lumMod val="50000"/>
                  </a:schemeClr>
                </a:solidFill>
              </a:rPr>
              <a:t>LiDAR</a:t>
            </a:r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, TOF</a:t>
            </a:r>
          </a:p>
          <a:p>
            <a:r>
              <a:rPr lang="sk-SK" sz="2400" dirty="0">
                <a:solidFill>
                  <a:schemeClr val="bg1">
                    <a:lumMod val="50000"/>
                  </a:schemeClr>
                </a:solidFill>
              </a:rPr>
              <a:t>Vyberte senzor s dostatočným priestorovým aj časovým rozlíšením</a:t>
            </a:r>
          </a:p>
          <a:p>
            <a:endParaRPr lang="sk-SK" sz="2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0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84C6A8-AA20-45EB-8333-EECF5BDB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To do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07D8074-A104-48C3-A144-12BAAD1FC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9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717A65D-B4B2-5BDB-9CB6-05E9A293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 úlohou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130B55C0-8435-CD88-8007-D2B44438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29</a:t>
            </a:fld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1587AC18-A82A-E45C-973D-D158091629C9}"/>
              </a:ext>
            </a:extLst>
          </p:cNvPr>
          <p:cNvSpPr txBox="1"/>
          <p:nvPr/>
        </p:nvSpPr>
        <p:spPr>
          <a:xfrm>
            <a:off x="304800" y="887984"/>
            <a:ext cx="82388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solidFill>
                  <a:srgbClr val="2E75B6"/>
                </a:solidFill>
              </a:rPr>
              <a:t>Základ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Popísať čo sa deje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Pohrať sa s rôznymi pružinami a magnetmi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Namerať vplyv parametrov na vlastné frekvencie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Kvalitatívne vysvetliť závislosti</a:t>
            </a:r>
          </a:p>
          <a:p>
            <a:endParaRPr lang="sk-SK" sz="2200" dirty="0"/>
          </a:p>
          <a:p>
            <a:r>
              <a:rPr lang="sk-SK" sz="2200" b="1" dirty="0">
                <a:solidFill>
                  <a:srgbClr val="2E75B6"/>
                </a:solidFill>
              </a:rPr>
              <a:t>Niečo viac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Pochopiť viazané oscilátory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Dať kvantitatívne predpovede a porovnať s experimentom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Vysvetliť odchýlky medzi teóriou a experimentom</a:t>
            </a:r>
          </a:p>
          <a:p>
            <a:endParaRPr lang="sk-SK" sz="2200" b="1" dirty="0">
              <a:solidFill>
                <a:srgbClr val="2E75B6"/>
              </a:solidFill>
            </a:endParaRPr>
          </a:p>
          <a:p>
            <a:r>
              <a:rPr lang="sk-SK" sz="2200" b="1" dirty="0">
                <a:solidFill>
                  <a:srgbClr val="2E75B6"/>
                </a:solidFill>
              </a:rPr>
              <a:t>Keď bude zvyšok hotový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Skúsiť zahrnúť do rovníc niečo zo </a:t>
            </a:r>
            <a:r>
              <a:rPr lang="sk-SK" sz="2200" dirty="0" err="1"/>
              <a:t>slidu</a:t>
            </a:r>
            <a:r>
              <a:rPr lang="sk-SK" sz="2200" dirty="0"/>
              <a:t> „nedostatky ukázanej teórie“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Spraviť numerický výpočet</a:t>
            </a:r>
          </a:p>
          <a:p>
            <a:pPr marL="285750" indent="-285750">
              <a:buFontTx/>
              <a:buChar char="-"/>
            </a:pPr>
            <a:r>
              <a:rPr lang="sk-SK" sz="2200" dirty="0"/>
              <a:t>Zanalyzovať limity teórie a vplyv korekcií</a:t>
            </a:r>
          </a:p>
          <a:p>
            <a:pPr marL="285750" indent="-285750">
              <a:buFontTx/>
              <a:buChar char="-"/>
            </a:pPr>
            <a:endParaRPr lang="sk-SK" sz="2400" dirty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276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5899F9-91AD-EEA0-E891-35600BA1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638B0DBE-532B-49F7-34B8-DA9CFD4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</a:t>
            </a:fld>
            <a:endParaRPr lang="sk-SK"/>
          </a:p>
        </p:txBody>
      </p:sp>
      <p:pic>
        <p:nvPicPr>
          <p:cNvPr id="6" name="6. Magnetic-Mechanical Oscillator - video">
            <a:hlinkClick r:id="" action="ppaction://media"/>
            <a:extLst>
              <a:ext uri="{FF2B5EF4-FFF2-40B4-BE49-F238E27FC236}">
                <a16:creationId xmlns:a16="http://schemas.microsoft.com/office/drawing/2014/main" xmlns="" id="{ADCB7E3C-ABA8-7EE3-D2DB-B281970CD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A940EBD0-86C6-FD9F-CB1C-9509E53093DB}"/>
              </a:ext>
            </a:extLst>
          </p:cNvPr>
          <p:cNvSpPr txBox="1"/>
          <p:nvPr/>
        </p:nvSpPr>
        <p:spPr>
          <a:xfrm>
            <a:off x="5292436" y="6119336"/>
            <a:ext cx="3851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400" dirty="0"/>
              <a:t>6. </a:t>
            </a:r>
            <a:r>
              <a:rPr lang="en-US" sz="1400" dirty="0"/>
              <a:t>Magnetic-Mechanical Oscillator (IYPT 2023)</a:t>
            </a:r>
          </a:p>
          <a:p>
            <a:pPr algn="r"/>
            <a:r>
              <a:rPr lang="en-US" sz="1400" dirty="0"/>
              <a:t>Fenix Science Club</a:t>
            </a:r>
          </a:p>
          <a:p>
            <a:pPr algn="r"/>
            <a:r>
              <a:rPr lang="en-US" sz="1400" dirty="0">
                <a:hlinkClick r:id="rId5"/>
              </a:rPr>
              <a:t>https://www.youtube.com/watch?v=tqd2lbA7-bU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9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9D2200-3900-573F-1869-B0DEF7BD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Apendix 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C726A08-71F4-B0D0-DBD2-D22053D1E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1BFDA7-F392-43C5-B3A6-C23EA2DC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Užitočné linky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FB55AAAA-868D-8334-0656-C2380580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31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B1EC90DE-6855-4B19-F4BF-C15EC062A200}"/>
              </a:ext>
            </a:extLst>
          </p:cNvPr>
          <p:cNvSpPr txBox="1"/>
          <p:nvPr/>
        </p:nvSpPr>
        <p:spPr>
          <a:xfrm>
            <a:off x="88056" y="771344"/>
            <a:ext cx="886690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Demonštračné video </a:t>
            </a:r>
            <a:r>
              <a:rPr lang="en-US" sz="1800" dirty="0">
                <a:hlinkClick r:id="rId2"/>
              </a:rPr>
              <a:t>https://www.youtube.com/watch?v=tqd2lbA7-bU</a:t>
            </a:r>
            <a:endParaRPr lang="sk-SK" dirty="0"/>
          </a:p>
          <a:p>
            <a:r>
              <a:rPr lang="sk-SK" dirty="0"/>
              <a:t>Materiály k úlohám </a:t>
            </a:r>
            <a:r>
              <a:rPr lang="sk-SK" dirty="0">
                <a:hlinkClick r:id="rId3"/>
              </a:rPr>
              <a:t>https://stemfellowship.org/iypt-references/problem6/</a:t>
            </a:r>
            <a:endParaRPr lang="sk-SK" dirty="0"/>
          </a:p>
          <a:p>
            <a:r>
              <a:rPr lang="sk-SK" dirty="0"/>
              <a:t>Wiki viazané oscilátory </a:t>
            </a:r>
            <a:r>
              <a:rPr lang="sk-SK" dirty="0">
                <a:hlinkClick r:id="rId4"/>
              </a:rPr>
              <a:t>https://en.wikipedia.org/wiki/Oscillation#Coupled_oscillations</a:t>
            </a:r>
            <a:endParaRPr lang="sk-SK" dirty="0"/>
          </a:p>
          <a:p>
            <a:r>
              <a:rPr lang="sk-SK" dirty="0"/>
              <a:t>Wiki magnetický dipól </a:t>
            </a:r>
            <a:r>
              <a:rPr lang="sk-SK" dirty="0">
                <a:hlinkClick r:id="rId5"/>
              </a:rPr>
              <a:t>https://en.wikipedia.org/wiki/Magnetic_dipole</a:t>
            </a:r>
            <a:endParaRPr lang="sk-SK" dirty="0"/>
          </a:p>
          <a:p>
            <a:r>
              <a:rPr lang="sk-SK" dirty="0"/>
              <a:t>Wiki </a:t>
            </a:r>
            <a:r>
              <a:rPr lang="sk-SK" dirty="0" err="1"/>
              <a:t>mag</a:t>
            </a:r>
            <a:r>
              <a:rPr lang="sk-SK" dirty="0"/>
              <a:t> pole </a:t>
            </a:r>
            <a:r>
              <a:rPr lang="sk-SK" dirty="0" err="1"/>
              <a:t>solenoidu</a:t>
            </a:r>
            <a:r>
              <a:rPr lang="sk-SK" dirty="0"/>
              <a:t> </a:t>
            </a:r>
            <a:r>
              <a:rPr lang="en-US" dirty="0">
                <a:hlinkClick r:id="rId6"/>
              </a:rPr>
              <a:t>https://en.wikipedia.org/wiki/Solenoid#Finite_continuous_solenoid</a:t>
            </a:r>
            <a:endParaRPr lang="sk-SK" dirty="0"/>
          </a:p>
          <a:p>
            <a:r>
              <a:rPr lang="sk-SK" dirty="0"/>
              <a:t>Wiki numerické riešenie </a:t>
            </a:r>
            <a:r>
              <a:rPr lang="sk-SK" dirty="0" err="1"/>
              <a:t>difiek</a:t>
            </a:r>
            <a:r>
              <a:rPr lang="sk-SK" dirty="0"/>
              <a:t> </a:t>
            </a:r>
            <a:r>
              <a:rPr lang="sk-SK" dirty="0">
                <a:hlinkClick r:id="rId7"/>
              </a:rPr>
              <a:t>https://en.wikipedia.org/wiki/Euler_method</a:t>
            </a:r>
            <a:r>
              <a:rPr lang="sk-SK" dirty="0"/>
              <a:t> </a:t>
            </a:r>
          </a:p>
          <a:p>
            <a:r>
              <a:rPr lang="sk-SK" dirty="0"/>
              <a:t>Úvod do </a:t>
            </a:r>
            <a:r>
              <a:rPr lang="sk-SK" dirty="0" err="1"/>
              <a:t>calculusu</a:t>
            </a:r>
            <a:r>
              <a:rPr lang="sk-SK" dirty="0"/>
              <a:t>  </a:t>
            </a:r>
            <a:r>
              <a:rPr lang="en-US" dirty="0">
                <a:hlinkClick r:id="rId8"/>
              </a:rPr>
              <a:t>https://youtube.com/playlist?list=PLZHQObOWTQDMsr9K-rj53DwVRMYO3t5Yr</a:t>
            </a:r>
            <a:endParaRPr lang="en-US" dirty="0"/>
          </a:p>
          <a:p>
            <a:r>
              <a:rPr lang="sk-SK" dirty="0" err="1"/>
              <a:t>Tracker</a:t>
            </a:r>
            <a:r>
              <a:rPr lang="sk-SK" dirty="0"/>
              <a:t> </a:t>
            </a:r>
            <a:r>
              <a:rPr lang="en-US" dirty="0">
                <a:hlinkClick r:id="rId9"/>
              </a:rPr>
              <a:t>https://physlets.org/tracker/</a:t>
            </a:r>
            <a:endParaRPr lang="sk-SK" dirty="0"/>
          </a:p>
          <a:p>
            <a:r>
              <a:rPr lang="sk-SK" dirty="0" err="1"/>
              <a:t>Arduino</a:t>
            </a:r>
            <a:r>
              <a:rPr lang="sk-SK" dirty="0"/>
              <a:t> </a:t>
            </a:r>
            <a:r>
              <a:rPr lang="en-US" dirty="0">
                <a:hlinkClick r:id="rId10"/>
              </a:rPr>
              <a:t>https://www.arduino.cc/</a:t>
            </a:r>
            <a:endParaRPr lang="sk-SK" dirty="0"/>
          </a:p>
          <a:p>
            <a:r>
              <a:rPr lang="sk-SK" dirty="0"/>
              <a:t> </a:t>
            </a:r>
            <a:endParaRPr lang="en-US" dirty="0"/>
          </a:p>
          <a:p>
            <a:endParaRPr lang="sk-S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6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590030-CC83-C26F-0A83-DC74CAF8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Sila medzi bodovými dipólmi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D86CB5B8-EC44-9012-FA03-AF2EBE03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32</a:t>
            </a:fld>
            <a:endParaRPr lang="sk-SK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3E470C63-920C-DFA1-DA11-30E4784CBA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6" y="1200727"/>
            <a:ext cx="8755964" cy="3266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EB72396A-9C33-519E-78D9-AD45EC76E298}"/>
                  </a:ext>
                </a:extLst>
              </p:cNvPr>
              <p:cNvSpPr txBox="1"/>
              <p:nvPr/>
            </p:nvSpPr>
            <p:spPr>
              <a:xfrm>
                <a:off x="0" y="5103674"/>
                <a:ext cx="820189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/>
                  <a:t>B – magnetická indukcia (B </a:t>
                </a:r>
                <a:r>
                  <a:rPr lang="sk-SK" dirty="0" err="1"/>
                  <a:t>field</a:t>
                </a:r>
                <a:r>
                  <a:rPr lang="sk-SK" dirty="0"/>
                  <a:t>)</a:t>
                </a:r>
              </a:p>
              <a:p>
                <a:r>
                  <a:rPr lang="sk-SK" dirty="0"/>
                  <a:t>m – magnetický moment</a:t>
                </a:r>
              </a:p>
              <a:p>
                <a:r>
                  <a:rPr lang="sk-SK" dirty="0"/>
                  <a:t>r – polohový vektor (počiatok súradnicovej sústavy v mieste kde je dipól)</a:t>
                </a:r>
              </a:p>
              <a:p>
                <a:r>
                  <a:rPr lang="sk-SK" dirty="0"/>
                  <a:t>F – sila medzi dvomi dipólmi (r je vektor od jedného k druhému)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k-SK" dirty="0"/>
                  <a:t> – permeabilita 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sk-SK" dirty="0"/>
                  <a:t> - gradient </a:t>
                </a:r>
                <a:endParaRPr lang="en-US" dirty="0"/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EB72396A-9C33-519E-78D9-AD45EC76E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74"/>
                <a:ext cx="8201891" cy="1754326"/>
              </a:xfrm>
              <a:prstGeom prst="rect">
                <a:avLst/>
              </a:prstGeom>
              <a:blipFill>
                <a:blip r:embed="rId3"/>
                <a:stretch>
                  <a:fillRect l="-595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87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6D32D3D-887A-1AFE-E351-27E92408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Sila medzi bodovými dipólmi na priamke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F0C5C1E9-4167-1EE5-DD85-94BAE5DE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33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AE0A5889-E05F-50D9-A9C3-168B7BDAA15E}"/>
                  </a:ext>
                </a:extLst>
              </p:cNvPr>
              <p:cNvSpPr txBox="1"/>
              <p:nvPr/>
            </p:nvSpPr>
            <p:spPr>
              <a:xfrm>
                <a:off x="415636" y="1681018"/>
                <a:ext cx="9227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/>
                  <a:t>Ak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sk-SK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k-SK" dirty="0"/>
                  <a:t>aj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sk-SK" dirty="0"/>
                  <a:t> ležia na jednej priamke, potom sa sila medzi dipólmi zjednoduší na</a:t>
                </a:r>
                <a:endParaRPr lang="en-US" dirty="0"/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AE0A5889-E05F-50D9-A9C3-168B7BDAA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6" y="1681018"/>
                <a:ext cx="9227128" cy="369332"/>
              </a:xfrm>
              <a:prstGeom prst="rect">
                <a:avLst/>
              </a:prstGeom>
              <a:blipFill>
                <a:blip r:embed="rId2"/>
                <a:stretch>
                  <a:fillRect l="-528" t="-2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870E5638-D233-4736-B151-9A00D571B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36" y="2230706"/>
            <a:ext cx="5019653" cy="872713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1911F1FF-D679-DD75-4BD9-4882FCB3AD3E}"/>
              </a:ext>
            </a:extLst>
          </p:cNvPr>
          <p:cNvSpPr txBox="1"/>
          <p:nvPr/>
        </p:nvSpPr>
        <p:spPr>
          <a:xfrm>
            <a:off x="415636" y="3283775"/>
            <a:ext cx="922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Ak potrebujeme lineárny vzťah, spravíme </a:t>
            </a:r>
            <a:r>
              <a:rPr lang="sk-SK" dirty="0" err="1"/>
              <a:t>taylorov</a:t>
            </a:r>
            <a:r>
              <a:rPr lang="sk-SK" dirty="0"/>
              <a:t> rozvoj do 1. rádu a dostávame </a:t>
            </a:r>
            <a:endParaRPr lang="en-US" dirty="0"/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6A435F92-A9EF-0CF5-E505-4F88072FF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8"/>
          <a:stretch/>
        </p:blipFill>
        <p:spPr>
          <a:xfrm>
            <a:off x="415636" y="3960462"/>
            <a:ext cx="3472873" cy="752763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38FF16B1-241E-E61C-0A31-A7BA3AFBC67F}"/>
              </a:ext>
            </a:extLst>
          </p:cNvPr>
          <p:cNvSpPr txBox="1"/>
          <p:nvPr/>
        </p:nvSpPr>
        <p:spPr>
          <a:xfrm>
            <a:off x="415636" y="4886532"/>
            <a:ext cx="922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Kde za r0 zvolíme vzdialenosť magnetov v rovnovážnej polohe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2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3D6572-E015-00FC-304D-6FE09BE3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Pole skutočného valcového magnetu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057526BD-F20D-7AF8-C902-31E68780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34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C698DAEE-3FCF-EA3A-1C12-A9AFFA6FCEDF}"/>
              </a:ext>
            </a:extLst>
          </p:cNvPr>
          <p:cNvSpPr txBox="1"/>
          <p:nvPr/>
        </p:nvSpPr>
        <p:spPr>
          <a:xfrm>
            <a:off x="272473" y="6152367"/>
            <a:ext cx="6833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https://en.wikipedia.org/wiki/Solenoid#Finite_continuous_solenoid</a:t>
            </a:r>
            <a:r>
              <a:rPr lang="sk-SK" dirty="0"/>
              <a:t> </a:t>
            </a:r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22502D2-D1CD-4151-232D-7BA4ED29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6" y="1256146"/>
            <a:ext cx="5693908" cy="195505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2412DA77-F51E-5593-397C-1A2E60037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350" y="1137278"/>
            <a:ext cx="3088650" cy="288544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AADED0DC-50D5-2585-FEA1-12B8A74E3EF8}"/>
              </a:ext>
            </a:extLst>
          </p:cNvPr>
          <p:cNvSpPr txBox="1"/>
          <p:nvPr/>
        </p:nvSpPr>
        <p:spPr>
          <a:xfrm>
            <a:off x="272472" y="3431309"/>
            <a:ext cx="5167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Pole valcového magnetu sa počíta takto isto iba za I treba dosadiť efektívnu hodnotu, ktorú viete zistiť </a:t>
            </a:r>
            <a:r>
              <a:rPr lang="sk-SK" dirty="0" err="1"/>
              <a:t>fitovaním</a:t>
            </a:r>
            <a:r>
              <a:rPr lang="sk-SK" dirty="0"/>
              <a:t> závislosti sily od vzdialenosti </a:t>
            </a:r>
          </a:p>
          <a:p>
            <a:endParaRPr lang="sk-SK" dirty="0"/>
          </a:p>
          <a:p>
            <a:r>
              <a:rPr lang="sk-SK" dirty="0"/>
              <a:t>Sila sa </a:t>
            </a:r>
            <a:r>
              <a:rPr lang="sk-SK" dirty="0" err="1"/>
              <a:t>vypočita</a:t>
            </a:r>
            <a:r>
              <a:rPr lang="sk-SK" dirty="0"/>
              <a:t> ako</a:t>
            </a:r>
            <a:endParaRPr lang="en-US" dirty="0"/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56A1F813-D84A-A214-C3B2-3EB992939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092" y="5006109"/>
            <a:ext cx="1906999" cy="8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FCA657-73AA-39EC-B6F1-BB9BED15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Harmonický oscilátor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0B3ABB4B-E3B7-0413-1658-53EC7B0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35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xmlns="" id="{5E128BE1-56B2-7F05-16ED-A69EBA43452C}"/>
                  </a:ext>
                </a:extLst>
              </p:cNvPr>
              <p:cNvSpPr txBox="1"/>
              <p:nvPr/>
            </p:nvSpPr>
            <p:spPr>
              <a:xfrm>
                <a:off x="4932218" y="1100000"/>
                <a:ext cx="41228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GB" sz="3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BlokTextu 3">
                <a:extLst>
                  <a:ext uri="{FF2B5EF4-FFF2-40B4-BE49-F238E27FC236}">
                    <a16:creationId xmlns:a16="http://schemas.microsoft.com/office/drawing/2014/main" id="{5E128BE1-56B2-7F05-16ED-A69EBA434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218" y="1100000"/>
                <a:ext cx="4122836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B3EDD7E5-51BF-9B03-4FC4-DF70D90D9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79883"/>
            <a:ext cx="9144000" cy="3867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xmlns="" id="{5557B862-58E3-CF62-9AF0-0B88E9FEB764}"/>
                  </a:ext>
                </a:extLst>
              </p:cNvPr>
              <p:cNvSpPr txBox="1"/>
              <p:nvPr/>
            </p:nvSpPr>
            <p:spPr>
              <a:xfrm>
                <a:off x="2784763" y="2792925"/>
                <a:ext cx="4849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BlokTextu 4">
                <a:extLst>
                  <a:ext uri="{FF2B5EF4-FFF2-40B4-BE49-F238E27FC236}">
                    <a16:creationId xmlns:a16="http://schemas.microsoft.com/office/drawing/2014/main" id="{5557B862-58E3-CF62-9AF0-0B88E9FEB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763" y="2792925"/>
                <a:ext cx="48490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98FD4884-3089-47E1-7F24-23B9BEF98964}"/>
                  </a:ext>
                </a:extLst>
              </p:cNvPr>
              <p:cNvSpPr txBox="1"/>
              <p:nvPr/>
            </p:nvSpPr>
            <p:spPr>
              <a:xfrm>
                <a:off x="1962726" y="5272918"/>
                <a:ext cx="1306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GB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98FD4884-3089-47E1-7F24-23B9BEF98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726" y="5272918"/>
                <a:ext cx="130694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xmlns="" id="{B5A7CEF7-38FF-4305-BA0D-32B0F4937EB2}"/>
                  </a:ext>
                </a:extLst>
              </p:cNvPr>
              <p:cNvSpPr txBox="1"/>
              <p:nvPr/>
            </p:nvSpPr>
            <p:spPr>
              <a:xfrm>
                <a:off x="2131290" y="3544691"/>
                <a:ext cx="13069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sz="2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8" name="BlokTextu 7">
                <a:extLst>
                  <a:ext uri="{FF2B5EF4-FFF2-40B4-BE49-F238E27FC236}">
                    <a16:creationId xmlns:a16="http://schemas.microsoft.com/office/drawing/2014/main" id="{B5A7CEF7-38FF-4305-BA0D-32B0F4937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90" y="3544691"/>
                <a:ext cx="130694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38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A3C065A1-6CAD-5F98-580E-37DB2A2C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0818"/>
            <a:ext cx="9144000" cy="61571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FCA657-73AA-39EC-B6F1-BB9BED15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0B3ABB4B-E3B7-0413-1658-53EC7B0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271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6A5D01C-A356-1C1A-84BD-6D4D8080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0818"/>
            <a:ext cx="9144000" cy="61571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E2304F-314E-B891-BDC4-348CCA75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01B0852D-0642-932B-FF34-A089D892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090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810258A-F5D6-E1E4-9754-969D1767E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172"/>
            <a:ext cx="9144000" cy="610682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9032A0-53A6-E425-DE4D-69A4511F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B98FEDF6-ED6D-DDEC-570B-A19DD456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260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7D2B3D-F396-F040-B018-B5D0F4FA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6" y="74370"/>
            <a:ext cx="7886700" cy="781461"/>
          </a:xfrm>
        </p:spPr>
        <p:txBody>
          <a:bodyPr/>
          <a:lstStyle/>
          <a:p>
            <a:r>
              <a:rPr lang="sk-SK" dirty="0"/>
              <a:t>Viazané oscilátory</a:t>
            </a:r>
            <a:endParaRPr lang="en-US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C5067D4-0084-A293-BEC9-FA9B733C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7</a:t>
            </a:fld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05E488F9-48AC-A333-269A-6BB766F9C667}"/>
              </a:ext>
            </a:extLst>
          </p:cNvPr>
          <p:cNvSpPr txBox="1"/>
          <p:nvPr/>
        </p:nvSpPr>
        <p:spPr>
          <a:xfrm>
            <a:off x="1690255" y="3996849"/>
            <a:ext cx="3722254" cy="4308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2200" dirty="0"/>
              <a:t>Ťažké veci, treba mať už základ</a:t>
            </a:r>
            <a:endParaRPr lang="en-US" sz="22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AF704A5-901C-9FB2-3DFB-CBF3FDF79B44}"/>
              </a:ext>
            </a:extLst>
          </p:cNvPr>
          <p:cNvSpPr txBox="1"/>
          <p:nvPr/>
        </p:nvSpPr>
        <p:spPr>
          <a:xfrm>
            <a:off x="4682836" y="855831"/>
            <a:ext cx="4461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Ale aj na TMF:</a:t>
            </a:r>
            <a:endParaRPr lang="en-GB" sz="2400" i="0" dirty="0">
              <a:effectLst/>
            </a:endParaRPr>
          </a:p>
          <a:p>
            <a:r>
              <a:rPr lang="sk-SK" sz="2200" i="0" dirty="0">
                <a:solidFill>
                  <a:srgbClr val="515151"/>
                </a:solidFill>
                <a:effectLst/>
              </a:rPr>
              <a:t>Synchronizované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</a:t>
            </a:r>
            <a:r>
              <a:rPr lang="en-US" sz="2200" i="0" dirty="0" err="1">
                <a:solidFill>
                  <a:srgbClr val="515151"/>
                </a:solidFill>
                <a:effectLst/>
              </a:rPr>
              <a:t>sviečky</a:t>
            </a:r>
            <a:r>
              <a:rPr lang="sk-SK" sz="2200" i="0" dirty="0">
                <a:solidFill>
                  <a:srgbClr val="515151"/>
                </a:solidFill>
                <a:effectLst/>
              </a:rPr>
              <a:t> </a:t>
            </a:r>
            <a:r>
              <a:rPr lang="en-GB" sz="2200" i="0" dirty="0">
                <a:solidFill>
                  <a:srgbClr val="515151"/>
                </a:solidFill>
                <a:effectLst/>
              </a:rPr>
              <a:t>(2021)</a:t>
            </a:r>
            <a:endParaRPr lang="sk-SK" sz="2200" i="0" dirty="0">
              <a:solidFill>
                <a:srgbClr val="515151"/>
              </a:solidFill>
              <a:effectLst/>
            </a:endParaRPr>
          </a:p>
          <a:p>
            <a:r>
              <a:rPr lang="en-US" sz="2200" i="0" dirty="0" err="1">
                <a:solidFill>
                  <a:srgbClr val="515151"/>
                </a:solidFill>
                <a:effectLst/>
              </a:rPr>
              <a:t>Wilberforcovo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</a:t>
            </a:r>
            <a:r>
              <a:rPr lang="en-US" sz="2200" i="0" dirty="0" err="1">
                <a:solidFill>
                  <a:srgbClr val="515151"/>
                </a:solidFill>
                <a:effectLst/>
              </a:rPr>
              <a:t>kyvadlo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(2021)</a:t>
            </a:r>
            <a:endParaRPr lang="sk-SK" sz="2200" i="0" dirty="0">
              <a:solidFill>
                <a:srgbClr val="515151"/>
              </a:solidFill>
              <a:effectLst/>
            </a:endParaRPr>
          </a:p>
          <a:p>
            <a:r>
              <a:rPr lang="en-US" sz="2200" i="0" dirty="0" err="1">
                <a:solidFill>
                  <a:srgbClr val="515151"/>
                </a:solidFill>
                <a:effectLst/>
              </a:rPr>
              <a:t>Azimutálno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– </a:t>
            </a:r>
            <a:r>
              <a:rPr lang="en-US" sz="2200" i="0" dirty="0" err="1">
                <a:solidFill>
                  <a:srgbClr val="515151"/>
                </a:solidFill>
                <a:effectLst/>
              </a:rPr>
              <a:t>radiálne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</a:t>
            </a:r>
            <a:r>
              <a:rPr lang="en-US" sz="2200" i="0" dirty="0" err="1">
                <a:solidFill>
                  <a:srgbClr val="515151"/>
                </a:solidFill>
                <a:effectLst/>
              </a:rPr>
              <a:t>kyvadlo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(2018)</a:t>
            </a:r>
            <a:endParaRPr lang="sk-SK" sz="2200" i="0" dirty="0">
              <a:solidFill>
                <a:srgbClr val="515151"/>
              </a:solidFill>
              <a:effectLst/>
            </a:endParaRPr>
          </a:p>
          <a:p>
            <a:r>
              <a:rPr lang="en-US" sz="2200" i="0" dirty="0" err="1">
                <a:solidFill>
                  <a:srgbClr val="515151"/>
                </a:solidFill>
                <a:effectLst/>
              </a:rPr>
              <a:t>Synchronizácia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</a:t>
            </a:r>
            <a:r>
              <a:rPr lang="en-US" sz="2200" i="0" dirty="0" err="1">
                <a:solidFill>
                  <a:srgbClr val="515151"/>
                </a:solidFill>
                <a:effectLst/>
              </a:rPr>
              <a:t>metronómov</a:t>
            </a:r>
            <a:r>
              <a:rPr lang="en-US" sz="2200" i="0" dirty="0">
                <a:solidFill>
                  <a:srgbClr val="515151"/>
                </a:solidFill>
                <a:effectLst/>
              </a:rPr>
              <a:t> (2017)</a:t>
            </a:r>
            <a:endParaRPr lang="en-US" sz="22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ACA27C21-4BBA-247B-3961-7C522FABE12C}"/>
              </a:ext>
            </a:extLst>
          </p:cNvPr>
          <p:cNvSpPr txBox="1"/>
          <p:nvPr/>
        </p:nvSpPr>
        <p:spPr>
          <a:xfrm>
            <a:off x="118716" y="855831"/>
            <a:ext cx="688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Užitočný koncept (aj mimo TMF)</a:t>
            </a:r>
            <a:endParaRPr lang="en-US" sz="2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E02D4B81-303E-00DE-8048-D4A382B252EE}"/>
              </a:ext>
            </a:extLst>
          </p:cNvPr>
          <p:cNvSpPr txBox="1"/>
          <p:nvPr/>
        </p:nvSpPr>
        <p:spPr>
          <a:xfrm>
            <a:off x="507999" y="3260436"/>
            <a:ext cx="4174837" cy="707886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entury Gothic" panose="020B0502020202020204" pitchFamily="34" charset="0"/>
              </a:rPr>
              <a:t>Veľa sa naučíte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243EEA-3C58-D00C-CC4D-2A664EFE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Matematická odbočka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15705F5-A289-681D-D94A-8EDFCC414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2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51C1A08B-2BC0-B80F-2A92-A867F96F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FE6198C9-06C3-5AA4-E6FE-DE53B916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16BB-831F-4E6C-A48A-463171CB00DE}" type="slidenum">
              <a:rPr lang="sk-SK" smtClean="0"/>
              <a:t>9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xmlns="" id="{02689064-FC58-3075-E993-201629C7CD5C}"/>
                  </a:ext>
                </a:extLst>
              </p:cNvPr>
              <p:cNvSpPr txBox="1"/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3200" b="0" i="1" smtClean="0">
                          <a:solidFill>
                            <a:srgbClr val="2E75B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02689064-FC58-3075-E993-201629C7C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273" y="1455924"/>
                <a:ext cx="835165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xmlns="" id="{57EA27C8-1404-0ADA-CE04-F8C9E7454074}"/>
                  </a:ext>
                </a:extLst>
              </p:cNvPr>
              <p:cNvSpPr txBox="1"/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k-SK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sk-SK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2E75B6"/>
                  </a:solidFill>
                </a:endParaRPr>
              </a:p>
            </p:txBody>
          </p:sp>
        </mc:Choice>
        <mc:Fallback xmlns="">
          <p:sp>
            <p:nvSpPr>
              <p:cNvPr id="7" name="BlokTextu 6">
                <a:extLst>
                  <a:ext uri="{FF2B5EF4-FFF2-40B4-BE49-F238E27FC236}">
                    <a16:creationId xmlns:a16="http://schemas.microsoft.com/office/drawing/2014/main" id="{57EA27C8-1404-0ADA-CE04-F8C9E7454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15" y="2553899"/>
                <a:ext cx="1092479" cy="8434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2B6903F6-4082-80DB-4235-A5AFA88B8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8"/>
          <a:stretch/>
        </p:blipFill>
        <p:spPr>
          <a:xfrm>
            <a:off x="0" y="1355886"/>
            <a:ext cx="4572000" cy="5502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xmlns="" id="{60470FAC-B743-48D6-42CF-2D77893230BE}"/>
                  </a:ext>
                </a:extLst>
              </p:cNvPr>
              <p:cNvSpPr txBox="1"/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id="{60470FAC-B743-48D6-42CF-2D7789323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95273"/>
                <a:ext cx="26488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1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plate22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22" id="{A06D3D01-0E6D-4BE2-9A56-B7DF2467F931}" vid="{50B0A2A1-8328-4D32-A69E-4D969E89D84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Template22</Template>
  <TotalTime>6669</TotalTime>
  <Words>703</Words>
  <Application>Microsoft Office PowerPoint</Application>
  <PresentationFormat>On-screen Show (4:3)</PresentationFormat>
  <Paragraphs>210</Paragraphs>
  <Slides>35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 Math</vt:lpstr>
      <vt:lpstr>Century Gothic</vt:lpstr>
      <vt:lpstr>Template22</vt:lpstr>
      <vt:lpstr>6</vt:lpstr>
      <vt:lpstr>Magneto-mechanický oscilátor</vt:lpstr>
      <vt:lpstr>PowerPoint Presentation</vt:lpstr>
      <vt:lpstr>PowerPoint Presentation</vt:lpstr>
      <vt:lpstr>PowerPoint Presentation</vt:lpstr>
      <vt:lpstr>PowerPoint Presentation</vt:lpstr>
      <vt:lpstr>Viazané oscilátory</vt:lpstr>
      <vt:lpstr>Matematická odbočka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Harmonický oscilátor</vt:lpstr>
      <vt:lpstr>Teória </vt:lpstr>
      <vt:lpstr>Lineárne viazané harmonické oscilátory</vt:lpstr>
      <vt:lpstr>Lineárne viazané harmonické oscilátory</vt:lpstr>
      <vt:lpstr>Lineárne viazané harmonické oscilátory</vt:lpstr>
      <vt:lpstr>Správa sa to tak ako chceme?</vt:lpstr>
      <vt:lpstr>Nedostatky ukázanej teórie</vt:lpstr>
      <vt:lpstr>Tipy k experimentom</vt:lpstr>
      <vt:lpstr>Parametre</vt:lpstr>
      <vt:lpstr>Tipy k experimentom</vt:lpstr>
      <vt:lpstr>Tipy k experimentom</vt:lpstr>
      <vt:lpstr>Meranie výchyliek - Tracker</vt:lpstr>
      <vt:lpstr>Meranie výchyliek - senzor</vt:lpstr>
      <vt:lpstr>To do</vt:lpstr>
      <vt:lpstr>Čo s úlohou</vt:lpstr>
      <vt:lpstr>Apendix </vt:lpstr>
      <vt:lpstr>Užitočné linky</vt:lpstr>
      <vt:lpstr>Sila medzi bodovými dipólmi</vt:lpstr>
      <vt:lpstr>Sila medzi bodovými dipólmi na priamke</vt:lpstr>
      <vt:lpstr>Pole skutočného valcového magnetu</vt:lpstr>
      <vt:lpstr>Harmonický oscilátor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Rippel Richard</dc:creator>
  <cp:lastModifiedBy>Microsoft account</cp:lastModifiedBy>
  <cp:revision>11</cp:revision>
  <dcterms:created xsi:type="dcterms:W3CDTF">2022-10-02T14:58:04Z</dcterms:created>
  <dcterms:modified xsi:type="dcterms:W3CDTF">2022-10-18T06:28:54Z</dcterms:modified>
</cp:coreProperties>
</file>